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3093" r:id="rId2"/>
    <p:sldId id="3202" r:id="rId3"/>
    <p:sldId id="2975" r:id="rId4"/>
    <p:sldId id="2976" r:id="rId5"/>
    <p:sldId id="2977" r:id="rId6"/>
    <p:sldId id="2978" r:id="rId7"/>
    <p:sldId id="2981" r:id="rId8"/>
    <p:sldId id="2982" r:id="rId9"/>
    <p:sldId id="2983" r:id="rId10"/>
    <p:sldId id="2984" r:id="rId11"/>
    <p:sldId id="2985" r:id="rId12"/>
    <p:sldId id="2986" r:id="rId13"/>
    <p:sldId id="2987" r:id="rId14"/>
    <p:sldId id="2988" r:id="rId15"/>
    <p:sldId id="2989" r:id="rId16"/>
    <p:sldId id="2992" r:id="rId17"/>
    <p:sldId id="3203" r:id="rId18"/>
    <p:sldId id="3204" r:id="rId19"/>
    <p:sldId id="2990" r:id="rId20"/>
    <p:sldId id="2991" r:id="rId21"/>
    <p:sldId id="2993" r:id="rId22"/>
    <p:sldId id="2994" r:id="rId23"/>
    <p:sldId id="2995" r:id="rId24"/>
    <p:sldId id="2996" r:id="rId25"/>
    <p:sldId id="2997" r:id="rId26"/>
    <p:sldId id="2998" r:id="rId27"/>
    <p:sldId id="2999" r:id="rId28"/>
    <p:sldId id="3000" r:id="rId29"/>
    <p:sldId id="3001" r:id="rId30"/>
    <p:sldId id="3096" r:id="rId31"/>
    <p:sldId id="3003" r:id="rId32"/>
    <p:sldId id="3004" r:id="rId33"/>
    <p:sldId id="3005" r:id="rId34"/>
    <p:sldId id="3007" r:id="rId35"/>
    <p:sldId id="3008" r:id="rId36"/>
    <p:sldId id="3009" r:id="rId37"/>
    <p:sldId id="3010" r:id="rId38"/>
    <p:sldId id="3011" r:id="rId39"/>
    <p:sldId id="3012" r:id="rId40"/>
    <p:sldId id="3013" r:id="rId41"/>
    <p:sldId id="3014" r:id="rId42"/>
    <p:sldId id="3015" r:id="rId43"/>
    <p:sldId id="3016" r:id="rId44"/>
    <p:sldId id="3017" r:id="rId45"/>
    <p:sldId id="3018" r:id="rId46"/>
    <p:sldId id="3019" r:id="rId47"/>
    <p:sldId id="3020" r:id="rId48"/>
    <p:sldId id="3021" r:id="rId49"/>
    <p:sldId id="3022" r:id="rId50"/>
    <p:sldId id="3023" r:id="rId51"/>
    <p:sldId id="3025" r:id="rId52"/>
    <p:sldId id="3026" r:id="rId53"/>
    <p:sldId id="3095" r:id="rId54"/>
    <p:sldId id="3027" r:id="rId55"/>
    <p:sldId id="3028" r:id="rId56"/>
    <p:sldId id="3029" r:id="rId57"/>
    <p:sldId id="3030" r:id="rId58"/>
    <p:sldId id="3031" r:id="rId59"/>
    <p:sldId id="3032" r:id="rId60"/>
    <p:sldId id="3033" r:id="rId61"/>
    <p:sldId id="3034" r:id="rId62"/>
    <p:sldId id="3035" r:id="rId63"/>
    <p:sldId id="3036" r:id="rId64"/>
    <p:sldId id="3037" r:id="rId65"/>
    <p:sldId id="3038" r:id="rId66"/>
    <p:sldId id="3039" r:id="rId67"/>
    <p:sldId id="3094" r:id="rId68"/>
    <p:sldId id="3040" r:id="rId69"/>
    <p:sldId id="3041" r:id="rId70"/>
    <p:sldId id="3042" r:id="rId71"/>
    <p:sldId id="3043" r:id="rId72"/>
    <p:sldId id="3044" r:id="rId73"/>
    <p:sldId id="3045" r:id="rId74"/>
    <p:sldId id="3046" r:id="rId75"/>
    <p:sldId id="3047" r:id="rId76"/>
    <p:sldId id="3048" r:id="rId77"/>
    <p:sldId id="3049" r:id="rId78"/>
    <p:sldId id="3050" r:id="rId79"/>
    <p:sldId id="3051" r:id="rId80"/>
    <p:sldId id="3052" r:id="rId81"/>
    <p:sldId id="3053" r:id="rId82"/>
    <p:sldId id="3054" r:id="rId83"/>
    <p:sldId id="3055" r:id="rId84"/>
    <p:sldId id="3056" r:id="rId85"/>
    <p:sldId id="3057" r:id="rId86"/>
    <p:sldId id="3058" r:id="rId87"/>
    <p:sldId id="3059" r:id="rId88"/>
    <p:sldId id="3060" r:id="rId89"/>
    <p:sldId id="3061" r:id="rId90"/>
    <p:sldId id="3062" r:id="rId91"/>
  </p:sldIdLst>
  <p:sldSz cx="12192000" cy="6858000"/>
  <p:notesSz cx="6797675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550" autoAdjust="0"/>
    <p:restoredTop sz="94660"/>
  </p:normalViewPr>
  <p:slideViewPr>
    <p:cSldViewPr snapToGrid="0">
      <p:cViewPr varScale="1">
        <p:scale>
          <a:sx n="85" d="100"/>
          <a:sy n="85" d="100"/>
        </p:scale>
        <p:origin x="72" y="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1FFF7-2BA0-475E-BFE7-C3F82A9A6946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BE7BA-17BE-4C72-BDE9-93CAA4D0D6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729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9A35E-D7B7-4081-8EA2-331D8425DDD3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4F44D-EE3C-4964-A9AD-F143B100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48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2C8D-8D87-49B7-913C-2F3E7CE15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2307A-827B-49D5-93D5-888506111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13D66-163F-44AC-9E7C-288C45DC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CF21-3CFD-4385-9DBC-F7BD17D8A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E5275-B573-49CD-90AD-CB0DA975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55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AC9D-667A-4F8E-8A4B-5534E350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B3C54-24B0-464A-8D85-99A6883DC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B1B0D-7BB1-4E78-AD53-15520DE8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F90C4-EB39-462A-B466-D6BDB78E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19E79-F059-4C7A-8814-C7FE0699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28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3A2FF-4678-4216-98BC-A82B1465A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84147-CDB3-4F8F-AD86-029641C3E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8C6FF-7F91-4CDE-95B6-82CD5089D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431B2-6F17-46C5-9728-C9DF6803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F738F-8A91-493E-AE17-4C41E34E2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03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F930-BB1B-4E66-A750-14CDF2321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19BF-68A6-43AA-89F5-C81A45FBF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702ED-6F7F-4497-9059-B93C8F382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5094B-4552-47F8-A19A-C0E27DDEB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916A4-49B7-4704-8CAC-115D1DEA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04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7C10-1A04-4D5D-88D6-E25C15B2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FAE4-EC71-4F88-836E-08C97267F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76022-E15C-4FC6-85EE-406E4798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DC579-3692-4E9B-B338-4EAEFB61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DB079-213E-47A8-8BFE-6CB21B4D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8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2CD8-DB14-4576-899F-2F2CE272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F43D7-F323-46C2-B5D7-236AA5AF6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D94A0-9200-4AC5-A43F-2BDC53772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80A4B-B757-4DB9-B76F-9C884BC3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B8ACA-D40F-4229-9841-511E5B71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C1A17-3BF5-4EA5-BEFF-51260E8F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3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95FE-0948-4BA1-8E48-1EB6D0A8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089F5-02CB-4DE6-8137-F5A641BFE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0FF3C-480D-4C27-A5C0-3A0EF312E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455D2-0EA6-45F2-ACFD-5B255D585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001B6-1D21-4E2D-BFD9-31A494A76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7D2297-CA0A-4D7C-88D0-B7E630DD7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61E68-94DE-4D18-85C2-D659E804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74391D-3478-49C6-A64F-7D92223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19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787D-CCE5-4351-A8D2-6FB40E4C6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0080E-8BB7-4A2B-9E1E-A1884EAB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31991-0512-4363-BEC1-9F5FB2A4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0BCDD-F844-4A3B-AFC4-D12972D0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3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2F588C-0B58-4656-A1BF-EEBC5FAFC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D5C27-B9EB-4358-845D-80E984EF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0E9D9-71E6-4C4B-94D8-15A6D054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3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7AC6-3E96-4DF2-8B7B-8ED2ACA8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3594C-6116-4D70-8609-3B3AE3B0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0EF22-48F6-40F9-98DA-773AAB2C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922F2-9898-4FAD-84C3-E54D1A2B9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4D9C0-1537-41C1-A2E0-B949FC8C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94171-1D38-4BB1-B05F-4399CBF9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3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BF37-234B-4CDC-9355-274310AF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8EEF5-627E-47C5-882D-E9FB795C4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119AF-0700-4DB2-B0C2-497AE7D4A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68593-5F9E-4E5A-BFEB-7B311DCF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7370B-15E1-4CB0-9B85-006578F1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C3140-5AF3-4C9C-93D5-9F57668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10C75-A374-4D84-B806-79A414C1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BAD88-B91C-434B-9792-00329962B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357FA-0154-4DB3-A3D3-332B7C577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63CCD-B113-4C4B-BE1E-21FEF9B8A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76117-D1BF-4D9D-A2E9-B4F402BA5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1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3.tmp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image" Target="../media/image17.tmp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image" Target="../media/image17.tmp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3.tmp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1.xml"/><Relationship Id="rId10" Type="http://schemas.openxmlformats.org/officeDocument/2006/relationships/tags" Target="../tags/tag56.xml"/><Relationship Id="rId4" Type="http://schemas.openxmlformats.org/officeDocument/2006/relationships/tags" Target="../tags/tag50.xml"/><Relationship Id="rId9" Type="http://schemas.openxmlformats.org/officeDocument/2006/relationships/tags" Target="../tags/tag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10" Type="http://schemas.openxmlformats.org/officeDocument/2006/relationships/tags" Target="../tags/tag66.xml"/><Relationship Id="rId19" Type="http://schemas.openxmlformats.org/officeDocument/2006/relationships/image" Target="../media/image3.tmp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18" Type="http://schemas.openxmlformats.org/officeDocument/2006/relationships/tags" Target="../tags/tag91.xml"/><Relationship Id="rId3" Type="http://schemas.openxmlformats.org/officeDocument/2006/relationships/tags" Target="../tags/tag76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tags" Target="../tags/tag90.xml"/><Relationship Id="rId2" Type="http://schemas.openxmlformats.org/officeDocument/2006/relationships/tags" Target="../tags/tag75.xml"/><Relationship Id="rId16" Type="http://schemas.openxmlformats.org/officeDocument/2006/relationships/tags" Target="../tags/tag89.xml"/><Relationship Id="rId20" Type="http://schemas.openxmlformats.org/officeDocument/2006/relationships/tags" Target="../tags/tag93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10" Type="http://schemas.openxmlformats.org/officeDocument/2006/relationships/tags" Target="../tags/tag83.xml"/><Relationship Id="rId19" Type="http://schemas.openxmlformats.org/officeDocument/2006/relationships/tags" Target="../tags/tag92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Relationship Id="rId22" Type="http://schemas.openxmlformats.org/officeDocument/2006/relationships/image" Target="../media/image3.tmp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tags" Target="../tags/tag111.xml"/><Relationship Id="rId3" Type="http://schemas.openxmlformats.org/officeDocument/2006/relationships/tags" Target="../tags/tag96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tags" Target="../tags/tag110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20" Type="http://schemas.openxmlformats.org/officeDocument/2006/relationships/tags" Target="../tags/tag113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10" Type="http://schemas.openxmlformats.org/officeDocument/2006/relationships/tags" Target="../tags/tag103.xml"/><Relationship Id="rId19" Type="http://schemas.openxmlformats.org/officeDocument/2006/relationships/tags" Target="../tags/tag112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Relationship Id="rId22" Type="http://schemas.openxmlformats.org/officeDocument/2006/relationships/image" Target="../media/image3.tmp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image" Target="../media/image3.tmp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18.xml"/><Relationship Id="rId10" Type="http://schemas.openxmlformats.org/officeDocument/2006/relationships/tags" Target="../tags/tag123.xml"/><Relationship Id="rId4" Type="http://schemas.openxmlformats.org/officeDocument/2006/relationships/tags" Target="../tags/tag117.xml"/><Relationship Id="rId9" Type="http://schemas.openxmlformats.org/officeDocument/2006/relationships/tags" Target="../tags/tag1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65262"/>
            <a:ext cx="9144000" cy="1790700"/>
          </a:xfrm>
        </p:spPr>
        <p:txBody>
          <a:bodyPr>
            <a:noAutofit/>
          </a:bodyPr>
          <a:lstStyle/>
          <a:p>
            <a:r>
              <a:rPr lang="en-US" sz="6600" dirty="0"/>
              <a:t>COMP3017</a:t>
            </a:r>
            <a:br>
              <a:rPr lang="en-US" sz="4950" dirty="0"/>
            </a:br>
            <a:r>
              <a:rPr lang="en-US" sz="4950" dirty="0"/>
              <a:t>Service Computing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24493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7867D6-5F34-4C51-BD70-F704C8D4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should participate in this step?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CA6B4C-2F55-437E-9977-A504E77DF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2058" cy="4351338"/>
          </a:xfrm>
        </p:spPr>
        <p:txBody>
          <a:bodyPr>
            <a:normAutofit/>
          </a:bodyPr>
          <a:lstStyle/>
          <a:p>
            <a:r>
              <a:rPr lang="en-GB" sz="3600" dirty="0"/>
              <a:t>Best defined by those who </a:t>
            </a:r>
            <a:r>
              <a:rPr lang="en-US" sz="3600" dirty="0"/>
              <a:t>understand the enterprise technical environments </a:t>
            </a:r>
            <a:r>
              <a:rPr lang="en-GB" sz="3600" dirty="0"/>
              <a:t>the most</a:t>
            </a:r>
          </a:p>
          <a:p>
            <a:endParaRPr lang="en-US" sz="3600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1D881BF-078A-4F96-AC6D-82D5A97DD4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E40596-4834-4C80-9EBE-2516EAA5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06" y="2060446"/>
            <a:ext cx="6260800" cy="3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AA3DFA-5FC3-4158-9D71-8A6928D6FFC7}"/>
              </a:ext>
            </a:extLst>
          </p:cNvPr>
          <p:cNvSpPr/>
          <p:nvPr/>
        </p:nvSpPr>
        <p:spPr>
          <a:xfrm>
            <a:off x="5781367" y="4314760"/>
            <a:ext cx="1435511" cy="894021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7867D6-5F34-4C51-BD70-F704C8D4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should participate in this step?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CA6B4C-2F55-437E-9977-A504E77DF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2058" cy="4351338"/>
          </a:xfrm>
        </p:spPr>
        <p:txBody>
          <a:bodyPr>
            <a:normAutofit/>
          </a:bodyPr>
          <a:lstStyle/>
          <a:p>
            <a:r>
              <a:rPr lang="en-GB" sz="3600" dirty="0"/>
              <a:t>Best defined by </a:t>
            </a:r>
            <a:r>
              <a:rPr lang="en-GB" sz="3600" dirty="0">
                <a:highlight>
                  <a:srgbClr val="FFFF00"/>
                </a:highlight>
              </a:rPr>
              <a:t>those who </a:t>
            </a:r>
            <a:r>
              <a:rPr lang="en-US" sz="3600" dirty="0">
                <a:highlight>
                  <a:srgbClr val="FFFF00"/>
                </a:highlight>
              </a:rPr>
              <a:t>understand the enterprise technical environments</a:t>
            </a:r>
            <a:r>
              <a:rPr lang="en-US" sz="3600" dirty="0"/>
              <a:t> </a:t>
            </a:r>
            <a:r>
              <a:rPr lang="en-GB" sz="3600" dirty="0"/>
              <a:t>the most</a:t>
            </a:r>
          </a:p>
          <a:p>
            <a:r>
              <a:rPr lang="en-GB" sz="3600" dirty="0"/>
              <a:t>Business </a:t>
            </a:r>
            <a:r>
              <a:rPr lang="en-US" sz="3600" dirty="0"/>
              <a:t>analysis expertise not required</a:t>
            </a:r>
          </a:p>
          <a:p>
            <a:endParaRPr lang="en-US" sz="3600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1D881BF-078A-4F96-AC6D-82D5A97DD4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E40596-4834-4C80-9EBE-2516EAA5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06" y="2060446"/>
            <a:ext cx="6260800" cy="3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AA3DFA-5FC3-4158-9D71-8A6928D6FFC7}"/>
              </a:ext>
            </a:extLst>
          </p:cNvPr>
          <p:cNvSpPr/>
          <p:nvPr/>
        </p:nvSpPr>
        <p:spPr>
          <a:xfrm>
            <a:off x="5781367" y="4314760"/>
            <a:ext cx="1435511" cy="894021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4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76AF9B-2998-470D-A2D3-1A6FAE53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Service-oriented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BE5E7C-4710-423F-9208-C44CF2983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Design application services</a:t>
            </a:r>
          </a:p>
          <a:p>
            <a:endParaRPr lang="en-US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0C3AF-FE9B-479F-8FC0-7518ECEC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3" y="1"/>
            <a:ext cx="5715390" cy="676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8377084" y="3687097"/>
            <a:ext cx="1071716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4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application services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356" y="1556633"/>
            <a:ext cx="5559122" cy="44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52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AE6521-AD5C-443E-AFC7-83BF909A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design of the Transform application service candidate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33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9896-7A0F-4711-80B9-D4F0DB49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</a:t>
            </a:r>
            <a:r>
              <a:rPr lang="en-US" dirty="0" err="1"/>
              <a:t>RailCo’s</a:t>
            </a:r>
            <a:r>
              <a:rPr lang="en-US" dirty="0"/>
              <a:t> service candidates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11487" cy="4351338"/>
          </a:xfrm>
        </p:spPr>
        <p:txBody>
          <a:bodyPr/>
          <a:lstStyle/>
          <a:p>
            <a:r>
              <a:rPr lang="en-GB" dirty="0"/>
              <a:t>Old design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sz="half" idx="2"/>
          </p:nvPr>
        </p:nvSpPr>
        <p:spPr>
          <a:xfrm>
            <a:off x="5239910" y="1825625"/>
            <a:ext cx="6113890" cy="4351338"/>
          </a:xfrm>
        </p:spPr>
        <p:txBody>
          <a:bodyPr/>
          <a:lstStyle/>
          <a:p>
            <a:r>
              <a:rPr lang="en-GB" dirty="0"/>
              <a:t>New service candidates</a:t>
            </a:r>
          </a:p>
          <a:p>
            <a:endParaRPr lang="en-GB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BCA9E09-32B2-45DD-AACE-78DC2AECE390}"/>
              </a:ext>
            </a:extLst>
          </p:cNvPr>
          <p:cNvSpPr/>
          <p:nvPr/>
        </p:nvSpPr>
        <p:spPr>
          <a:xfrm>
            <a:off x="1039528" y="2502568"/>
            <a:ext cx="1786832" cy="3601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右箭头 12"/>
          <p:cNvSpPr/>
          <p:nvPr/>
        </p:nvSpPr>
        <p:spPr>
          <a:xfrm>
            <a:off x="3254976" y="4555243"/>
            <a:ext cx="1467168" cy="329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2" descr="https://flylib.com/books/2/365/1/html/2/images/0131858580/graphics/12fig0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285" y="2324267"/>
            <a:ext cx="2733028" cy="405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86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flylib.com/books/2/365/1/html/2/images/0131858580/graphics/12fig0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056" y="123538"/>
            <a:ext cx="4544170" cy="673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66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9896-7A0F-4711-80B9-D4F0DB49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</a:t>
            </a:r>
            <a:r>
              <a:rPr lang="en-US" dirty="0" err="1"/>
              <a:t>RailCo’s</a:t>
            </a:r>
            <a:r>
              <a:rPr lang="en-US" dirty="0"/>
              <a:t> service candidates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11487" cy="4351338"/>
          </a:xfrm>
        </p:spPr>
        <p:txBody>
          <a:bodyPr/>
          <a:lstStyle/>
          <a:p>
            <a:r>
              <a:rPr lang="en-GB" dirty="0"/>
              <a:t>Old design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sz="half" idx="2"/>
          </p:nvPr>
        </p:nvSpPr>
        <p:spPr>
          <a:xfrm>
            <a:off x="5239910" y="1825625"/>
            <a:ext cx="6113890" cy="4351338"/>
          </a:xfrm>
        </p:spPr>
        <p:txBody>
          <a:bodyPr/>
          <a:lstStyle/>
          <a:p>
            <a:r>
              <a:rPr lang="en-GB" dirty="0"/>
              <a:t>New service candidates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8E347-BCE2-4A98-A645-C071CEA7FA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417" y="3778003"/>
            <a:ext cx="4150885" cy="221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92286-C25B-45C0-AFDA-0E95275921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615" y="3778003"/>
            <a:ext cx="2578062" cy="22144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BCA9E09-32B2-45DD-AACE-78DC2AECE390}"/>
              </a:ext>
            </a:extLst>
          </p:cNvPr>
          <p:cNvSpPr/>
          <p:nvPr/>
        </p:nvSpPr>
        <p:spPr>
          <a:xfrm>
            <a:off x="1039528" y="2502568"/>
            <a:ext cx="1786832" cy="3601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右箭头 12"/>
          <p:cNvSpPr/>
          <p:nvPr/>
        </p:nvSpPr>
        <p:spPr>
          <a:xfrm>
            <a:off x="3254976" y="4555243"/>
            <a:ext cx="1467168" cy="329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893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flylib.com/books/2/365/1/html/2/images/0131858580/graphics/12fig0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030" y="123538"/>
            <a:ext cx="4544170" cy="673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FE6A2B3-BF28-432C-814C-A87E167284F8}"/>
              </a:ext>
            </a:extLst>
          </p:cNvPr>
          <p:cNvSpPr/>
          <p:nvPr/>
        </p:nvSpPr>
        <p:spPr>
          <a:xfrm>
            <a:off x="9502470" y="2500685"/>
            <a:ext cx="1936143" cy="1948070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749896-7A0F-4711-80B9-D4F0DB49507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Transform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12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9896-7A0F-4711-80B9-D4F0DB49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8E347-BCE2-4A98-A645-C071CEA7FA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1" y="2113601"/>
            <a:ext cx="6404813" cy="351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92286-C25B-45C0-AFDA-0E95275921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994" y="2005780"/>
            <a:ext cx="3852238" cy="37787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1348DA9-661F-4846-B007-695901B29A3B}"/>
              </a:ext>
            </a:extLst>
          </p:cNvPr>
          <p:cNvSpPr/>
          <p:nvPr/>
        </p:nvSpPr>
        <p:spPr>
          <a:xfrm>
            <a:off x="3913240" y="4463844"/>
            <a:ext cx="1052050" cy="1120344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E6A2B3-BF28-432C-814C-A87E167284F8}"/>
              </a:ext>
            </a:extLst>
          </p:cNvPr>
          <p:cNvSpPr/>
          <p:nvPr/>
        </p:nvSpPr>
        <p:spPr>
          <a:xfrm>
            <a:off x="8219767" y="4513004"/>
            <a:ext cx="1086463" cy="1208832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2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687" y="3303198"/>
            <a:ext cx="11215315" cy="2852737"/>
          </a:xfrm>
        </p:spPr>
        <p:txBody>
          <a:bodyPr>
            <a:normAutofit/>
          </a:bodyPr>
          <a:lstStyle/>
          <a:p>
            <a:pPr algn="ctr"/>
            <a:r>
              <a:rPr lang="en-GB" sz="4400" dirty="0"/>
              <a:t>Module Six: Service Engineering</a:t>
            </a:r>
            <a:endParaRPr 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50" y="3973"/>
            <a:ext cx="5223565" cy="341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03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9896-7A0F-4711-80B9-D4F0DB49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Service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DD3F45-EAC7-4DE2-9469-90FDE2333E6F}"/>
              </a:ext>
            </a:extLst>
          </p:cNvPr>
          <p:cNvGrpSpPr/>
          <p:nvPr/>
        </p:nvGrpSpPr>
        <p:grpSpPr>
          <a:xfrm>
            <a:off x="348594" y="4414483"/>
            <a:ext cx="7051950" cy="2098902"/>
            <a:chOff x="403121" y="2005780"/>
            <a:chExt cx="11128111" cy="377876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1FC8FD2-A54B-4CB1-8B94-46B8D10248AD}"/>
                </a:ext>
              </a:extLst>
            </p:cNvPr>
            <p:cNvGrpSpPr/>
            <p:nvPr/>
          </p:nvGrpSpPr>
          <p:grpSpPr>
            <a:xfrm>
              <a:off x="403121" y="2162761"/>
              <a:ext cx="6404813" cy="3519747"/>
              <a:chOff x="403121" y="2162761"/>
              <a:chExt cx="6404813" cy="351974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528E347-BCE2-4A98-A645-C071CEA7FAAE}"/>
                  </a:ext>
                </a:extLst>
              </p:cNvPr>
              <p:cNvPicPr/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121" y="2162761"/>
                <a:ext cx="6404813" cy="35197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1348DA9-661F-4846-B007-695901B29A3B}"/>
                  </a:ext>
                </a:extLst>
              </p:cNvPr>
              <p:cNvSpPr/>
              <p:nvPr/>
            </p:nvSpPr>
            <p:spPr>
              <a:xfrm>
                <a:off x="3913240" y="4513004"/>
                <a:ext cx="1052050" cy="1120344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32E2A8B-DF57-40A7-B846-EA4F8EF42624}"/>
                </a:ext>
              </a:extLst>
            </p:cNvPr>
            <p:cNvGrpSpPr/>
            <p:nvPr/>
          </p:nvGrpSpPr>
          <p:grpSpPr>
            <a:xfrm>
              <a:off x="7678994" y="2005780"/>
              <a:ext cx="3852238" cy="3778763"/>
              <a:chOff x="7678994" y="2005780"/>
              <a:chExt cx="3852238" cy="377876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CB92286-C25B-45C0-AFDA-0E952759219C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8994" y="2005780"/>
                <a:ext cx="3852238" cy="37787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FE6A2B3-BF28-432C-814C-A87E167284F8}"/>
                  </a:ext>
                </a:extLst>
              </p:cNvPr>
              <p:cNvSpPr/>
              <p:nvPr/>
            </p:nvSpPr>
            <p:spPr>
              <a:xfrm>
                <a:off x="8219767" y="4513004"/>
                <a:ext cx="1086463" cy="1208832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930" y="158246"/>
            <a:ext cx="4594014" cy="434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280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0A26D5-5234-406A-98F2-AD109DB78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873" y="3100873"/>
            <a:ext cx="3757127" cy="375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DD30E9-4AC2-4F8E-AA37-7A16F4B2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Design - Transform Service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37E3C-0A1B-4945-B03B-9600340E0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This candidate establishes a "document transformation context," which justifies the grouping of its two very similar operation candidates:</a:t>
            </a:r>
          </a:p>
          <a:p>
            <a:pPr lvl="1"/>
            <a:r>
              <a:rPr lang="en-GB" sz="3200" dirty="0"/>
              <a:t>transform XML documents to native format</a:t>
            </a:r>
          </a:p>
          <a:p>
            <a:pPr lvl="1"/>
            <a:r>
              <a:rPr lang="en-GB" sz="3200" dirty="0"/>
              <a:t>transform native documents to XML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9215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Today we will study some design decisions that </a:t>
            </a:r>
            <a:r>
              <a:rPr lang="en-GB" sz="4000" dirty="0" err="1"/>
              <a:t>RailCo</a:t>
            </a:r>
            <a:r>
              <a:rPr lang="en-GB" sz="4000" dirty="0"/>
              <a:t> has made when developing this service</a:t>
            </a:r>
          </a:p>
        </p:txBody>
      </p:sp>
    </p:spTree>
    <p:extLst>
      <p:ext uri="{BB962C8B-B14F-4D97-AF65-F5344CB8AC3E}">
        <p14:creationId xmlns:p14="http://schemas.microsoft.com/office/powerpoint/2010/main" val="2801521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76AF9B-2998-470D-A2D3-1A6FAE53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Service-oriented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0C3AF-FE9B-479F-8FC0-7518ECEC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3" y="1"/>
            <a:ext cx="5715390" cy="676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10392739" y="149584"/>
            <a:ext cx="1071716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69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BB75-21F9-4E95-B263-108456B5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Review existing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E20E-C06B-4EEB-8F7B-C3CE4F0EE4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Check existing services for redundant features.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BB75-21F9-4E95-B263-108456B5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Review existing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E20E-C06B-4EEB-8F7B-C3CE4F0EE4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Check existing services for redundant features.</a:t>
            </a:r>
          </a:p>
          <a:p>
            <a:r>
              <a:rPr lang="en-GB" sz="3600" dirty="0"/>
              <a:t>Check if the required feature can be purchased or leased from </a:t>
            </a:r>
            <a:r>
              <a:rPr lang="en-US" sz="3600" dirty="0"/>
              <a:t>vendors.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58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BB75-21F9-4E95-B263-108456B5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Review existing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E20E-C06B-4EEB-8F7B-C3CE4F0EE4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Check existing services for redundant features.</a:t>
            </a:r>
          </a:p>
          <a:p>
            <a:r>
              <a:rPr lang="en-GB" sz="3600" dirty="0"/>
              <a:t>Check if the required feature can be purchased or leased from </a:t>
            </a:r>
            <a:r>
              <a:rPr lang="en-US" sz="3600" dirty="0"/>
              <a:t>vendors.</a:t>
            </a:r>
          </a:p>
          <a:p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5D83B-436A-4751-9B89-90E132D7E2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00B050"/>
                </a:solidFill>
              </a:rPr>
              <a:t>Checking names, service descriptions and metadata of existing services (i.e. TLS Subscription Service), </a:t>
            </a:r>
            <a:r>
              <a:rPr lang="en-GB" sz="3600" dirty="0" err="1">
                <a:solidFill>
                  <a:srgbClr val="00B050"/>
                </a:solidFill>
              </a:rPr>
              <a:t>RailCo</a:t>
            </a:r>
            <a:r>
              <a:rPr lang="en-GB" sz="3600" dirty="0">
                <a:solidFill>
                  <a:srgbClr val="00B050"/>
                </a:solidFill>
              </a:rPr>
              <a:t> concludes that no overlap exists</a:t>
            </a:r>
            <a:endParaRPr lang="en-US" sz="3600" dirty="0">
              <a:solidFill>
                <a:srgbClr val="00B050"/>
              </a:solidFill>
            </a:endParaRP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03661-60C5-4368-AAE2-87E657BF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722" y="4425144"/>
            <a:ext cx="2309234" cy="22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76AF9B-2998-470D-A2D3-1A6FAE53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Service-oriented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0C3AF-FE9B-479F-8FC0-7518ECEC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3" y="1"/>
            <a:ext cx="5715390" cy="676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10388764" y="1369142"/>
            <a:ext cx="1071716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1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4564-FB83-44FC-86CE-B1FE98FD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Confirm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3BB9D-8EED-45FF-A2C7-111D8DDE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00B050"/>
                </a:solidFill>
              </a:rPr>
              <a:t>Reassess</a:t>
            </a:r>
            <a:r>
              <a:rPr lang="en-GB" sz="3600" dirty="0"/>
              <a:t> service context if operation candidate grouping from </a:t>
            </a:r>
            <a:r>
              <a:rPr lang="en-GB" sz="3600" dirty="0">
                <a:solidFill>
                  <a:srgbClr val="00B050"/>
                </a:solidFill>
              </a:rPr>
              <a:t>the analysis phase </a:t>
            </a:r>
            <a:r>
              <a:rPr lang="en-GB" sz="3600" dirty="0"/>
              <a:t>is appropriate, e.g. operations may better belong in </a:t>
            </a:r>
            <a:r>
              <a:rPr lang="en-US" sz="3600" dirty="0"/>
              <a:t>other services.</a:t>
            </a:r>
          </a:p>
          <a:p>
            <a:pPr marL="0" indent="0">
              <a:buNone/>
            </a:pP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509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there is a need for the design phase to reassess what was already decided during the analysis phase? </a:t>
            </a:r>
          </a:p>
        </p:txBody>
      </p:sp>
    </p:spTree>
    <p:extLst>
      <p:ext uri="{BB962C8B-B14F-4D97-AF65-F5344CB8AC3E}">
        <p14:creationId xmlns:p14="http://schemas.microsoft.com/office/powerpoint/2010/main" val="291798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7867D6-5F34-4C51-BD70-F704C8D4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SOA delivery lifecycle </a:t>
            </a:r>
            <a:endParaRPr 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1D881BF-078A-4F96-AC6D-82D5A97DD4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E40596-4834-4C80-9EBE-2516EAA5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85" y="1296955"/>
            <a:ext cx="8910434" cy="552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AA3DFA-5FC3-4158-9D71-8A6928D6FFC7}"/>
              </a:ext>
            </a:extLst>
          </p:cNvPr>
          <p:cNvSpPr/>
          <p:nvPr/>
        </p:nvSpPr>
        <p:spPr>
          <a:xfrm>
            <a:off x="1524001" y="4522839"/>
            <a:ext cx="2045110" cy="1238864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6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Business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Technical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7867D6-5F34-4C51-BD70-F704C8D4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expertise is required?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1D881BF-078A-4F96-AC6D-82D5A97DD4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E40596-4834-4C80-9EBE-2516EAA5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06" y="2060446"/>
            <a:ext cx="6260800" cy="3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AA3DFA-5FC3-4158-9D71-8A6928D6FFC7}"/>
              </a:ext>
            </a:extLst>
          </p:cNvPr>
          <p:cNvSpPr/>
          <p:nvPr/>
        </p:nvSpPr>
        <p:spPr>
          <a:xfrm>
            <a:off x="5781367" y="4314760"/>
            <a:ext cx="1435511" cy="894021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6AA3DFA-5FC3-4158-9D71-8A6928D6FFC7}"/>
              </a:ext>
            </a:extLst>
          </p:cNvPr>
          <p:cNvSpPr/>
          <p:nvPr/>
        </p:nvSpPr>
        <p:spPr>
          <a:xfrm>
            <a:off x="5781367" y="2788850"/>
            <a:ext cx="1435511" cy="894021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2604052" y="3041374"/>
            <a:ext cx="2961861" cy="31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604051" y="4577363"/>
            <a:ext cx="2961861" cy="31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3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4564-FB83-44FC-86CE-B1FE98FD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Confirm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3BB9D-8EED-45FF-A2C7-111D8DDE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Reassess service context if operation candidate grouping from the analysis phase is appropriate, e.g. operations may better belong in </a:t>
            </a:r>
            <a:r>
              <a:rPr lang="en-US" sz="4000" dirty="0"/>
              <a:t>other services.</a:t>
            </a:r>
          </a:p>
          <a:p>
            <a:r>
              <a:rPr lang="en-GB" sz="4000" dirty="0">
                <a:solidFill>
                  <a:srgbClr val="00B050"/>
                </a:solidFill>
              </a:rPr>
              <a:t>Review of Transform Accounting Documents service against TLS Subscription service confirms that </a:t>
            </a:r>
            <a:r>
              <a:rPr lang="en-US" sz="4000" dirty="0">
                <a:solidFill>
                  <a:srgbClr val="00B050"/>
                </a:solidFill>
              </a:rPr>
              <a:t>grouping context is valid.</a:t>
            </a:r>
          </a:p>
        </p:txBody>
      </p:sp>
    </p:spTree>
    <p:extLst>
      <p:ext uri="{BB962C8B-B14F-4D97-AF65-F5344CB8AC3E}">
        <p14:creationId xmlns:p14="http://schemas.microsoft.com/office/powerpoint/2010/main" val="1784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76AF9B-2998-470D-A2D3-1A6FAE53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Service-oriented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0C3AF-FE9B-479F-8FC0-7518ECEC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3" y="1"/>
            <a:ext cx="5715390" cy="676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10392740" y="2514279"/>
            <a:ext cx="1071716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82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33AE-F7D0-47E2-AFD8-0305BCCE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Derive an initial service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02C0B-6A25-4A66-80B7-187B9ED3D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Confirm that each operation candidate is suitably reusable and its </a:t>
            </a:r>
            <a:r>
              <a:rPr lang="en-US" sz="4400" dirty="0"/>
              <a:t>granularity is appropriate.</a:t>
            </a: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47661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33AE-F7D0-47E2-AFD8-0305BCCE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Derive an initial service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02C0B-6A25-4A66-80B7-187B9ED3D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Confirm that each operation candidate is suitably reusable and its </a:t>
            </a:r>
            <a:r>
              <a:rPr lang="en-US" sz="3600" dirty="0"/>
              <a:t>granularity is appropriate.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GB" sz="3200" dirty="0"/>
              <a:t> Define definition of messages the service is to process (i.e. WSDL &lt;types&gt; area) using XML schema.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GB" sz="3200" dirty="0"/>
              <a:t> Establish a set of operation names and define WSDL &lt;</a:t>
            </a:r>
            <a:r>
              <a:rPr lang="en-GB" sz="3200" dirty="0" err="1"/>
              <a:t>portType</a:t>
            </a:r>
            <a:r>
              <a:rPr lang="en-GB" sz="3200" dirty="0"/>
              <a:t>&gt; with </a:t>
            </a:r>
            <a:r>
              <a:rPr lang="en-US" sz="3200" dirty="0"/>
              <a:t>&lt;operation&gt;.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GB" sz="3200" dirty="0"/>
              <a:t> Define WSDL &lt;message&gt; with &lt;part&gt;.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568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5D77AD-3DD6-4476-A2F7-A7D91BE90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A quick review of most relevant information about WSDL</a:t>
            </a:r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3880459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8" name="Rectangle 7">
            <a:extLst>
              <a:ext uri="{FF2B5EF4-FFF2-40B4-BE49-F238E27FC236}">
                <a16:creationId xmlns:a16="http://schemas.microsoft.com/office/drawing/2014/main" id="{406D0252-D5C8-4A7C-B75E-6C46882F3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85764"/>
            <a:ext cx="83820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lang="en-US" altLang="zh-TW" sz="4400" dirty="0">
                <a:solidFill>
                  <a:srgbClr val="006633"/>
                </a:solidFill>
                <a:ea typeface="PMingLiU" pitchFamily="18" charset="-120"/>
              </a:rPr>
              <a:t>Web Service Protocol Stack</a:t>
            </a:r>
          </a:p>
        </p:txBody>
      </p:sp>
      <p:sp>
        <p:nvSpPr>
          <p:cNvPr id="53256" name="Rectangle 8">
            <a:extLst>
              <a:ext uri="{FF2B5EF4-FFF2-40B4-BE49-F238E27FC236}">
                <a16:creationId xmlns:a16="http://schemas.microsoft.com/office/drawing/2014/main" id="{46CC54A6-4C68-4DA6-8F58-4E05490C3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647825"/>
            <a:ext cx="6096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  <a:ea typeface="PMingLiU" pitchFamily="18" charset="-120"/>
              </a:rPr>
              <a:t>Discovery			                   UDDI</a:t>
            </a:r>
          </a:p>
        </p:txBody>
      </p:sp>
      <p:sp>
        <p:nvSpPr>
          <p:cNvPr id="53257" name="Rectangle 9">
            <a:extLst>
              <a:ext uri="{FF2B5EF4-FFF2-40B4-BE49-F238E27FC236}">
                <a16:creationId xmlns:a16="http://schemas.microsoft.com/office/drawing/2014/main" id="{BBE25DA3-333D-4EAF-9EFC-3E9EC194E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409825"/>
            <a:ext cx="6096000" cy="4572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  <a:ea typeface="PMingLiU" pitchFamily="18" charset="-120"/>
              </a:rPr>
              <a:t>Description   	      			      WSDL</a:t>
            </a:r>
          </a:p>
        </p:txBody>
      </p:sp>
      <p:sp>
        <p:nvSpPr>
          <p:cNvPr id="53258" name="Rectangle 10">
            <a:extLst>
              <a:ext uri="{FF2B5EF4-FFF2-40B4-BE49-F238E27FC236}">
                <a16:creationId xmlns:a16="http://schemas.microsoft.com/office/drawing/2014/main" id="{6CE33036-3FAA-4C59-BCA1-70598EF07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171825"/>
            <a:ext cx="6096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  <a:ea typeface="PMingLiU" pitchFamily="18" charset="-120"/>
              </a:rPr>
              <a:t>XML Messaging	  XML-RPC, SOAP,XML</a:t>
            </a:r>
          </a:p>
        </p:txBody>
      </p:sp>
      <p:sp>
        <p:nvSpPr>
          <p:cNvPr id="53259" name="Rectangle 11">
            <a:extLst>
              <a:ext uri="{FF2B5EF4-FFF2-40B4-BE49-F238E27FC236}">
                <a16:creationId xmlns:a16="http://schemas.microsoft.com/office/drawing/2014/main" id="{650BA87B-3AC2-4C63-9288-340075155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933825"/>
            <a:ext cx="6096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  <a:ea typeface="PMingLiU" pitchFamily="18" charset="-120"/>
              </a:rPr>
              <a:t>Transport	            HTTP,SMTP,FTP, BEEP</a:t>
            </a:r>
          </a:p>
        </p:txBody>
      </p:sp>
      <p:sp>
        <p:nvSpPr>
          <p:cNvPr id="58381" name="Text Box 16">
            <a:extLst>
              <a:ext uri="{FF2B5EF4-FFF2-40B4-BE49-F238E27FC236}">
                <a16:creationId xmlns:a16="http://schemas.microsoft.com/office/drawing/2014/main" id="{60FFB81B-0EF5-43D3-8400-D5DF709E7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019426"/>
            <a:ext cx="19970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Describing Web Services interface</a:t>
            </a:r>
          </a:p>
        </p:txBody>
      </p:sp>
      <p:sp>
        <p:nvSpPr>
          <p:cNvPr id="58382" name="Line 17">
            <a:extLst>
              <a:ext uri="{FF2B5EF4-FFF2-40B4-BE49-F238E27FC236}">
                <a16:creationId xmlns:a16="http://schemas.microsoft.com/office/drawing/2014/main" id="{21A7E5C4-792C-4D71-84AB-F778F39BA7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2790825"/>
            <a:ext cx="8382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236405-65CE-4238-8F13-6034E6C3C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 client program </a:t>
            </a:r>
            <a:r>
              <a:rPr lang="en-GB" sz="4000" dirty="0">
                <a:solidFill>
                  <a:srgbClr val="FF00FF"/>
                </a:solidFill>
              </a:rPr>
              <a:t>reads a WSDL document to understand what a Web service can do</a:t>
            </a:r>
            <a:r>
              <a:rPr lang="en-GB" sz="4000" dirty="0"/>
              <a:t>; then it uses SOAP to actually invoke the functions listed in the WSDL document.</a:t>
            </a:r>
          </a:p>
          <a:p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2869024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960E0-E3B2-419A-9008-3B2476596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26B1F-C7F0-4B5C-97BC-227692AEE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altLang="en-US" sz="4000" dirty="0"/>
              <a:t>WSDL provides a notation to answer the following three questions: </a:t>
            </a:r>
          </a:p>
          <a:p>
            <a:pPr lvl="1"/>
            <a:r>
              <a:rPr lang="en-US" altLang="en-US" sz="3600" dirty="0"/>
              <a:t>What is the service about?</a:t>
            </a:r>
          </a:p>
          <a:p>
            <a:pPr lvl="1"/>
            <a:r>
              <a:rPr lang="en-US" altLang="en-US" sz="3600" dirty="0"/>
              <a:t>Where does it reside? </a:t>
            </a:r>
          </a:p>
          <a:p>
            <a:pPr lvl="1"/>
            <a:r>
              <a:rPr lang="en-US" altLang="en-US" sz="3600" dirty="0"/>
              <a:t>How can it be invoked? (i.e., what, where, and how)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93026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4690-0238-4357-AA54-2B3849EF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WSDL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62419-4886-48AB-A347-8BCBD8278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sz="3600" dirty="0"/>
              <a:t>WSDL is a specification defining how to describe web services in a common XML grammar. </a:t>
            </a:r>
          </a:p>
          <a:p>
            <a:r>
              <a:rPr lang="en-GB" sz="3600" dirty="0"/>
              <a:t>WSDL describes four critical pieces of data:</a:t>
            </a:r>
          </a:p>
          <a:p>
            <a:pPr lvl="1"/>
            <a:r>
              <a:rPr lang="en-GB" sz="3200" dirty="0"/>
              <a:t>Interface information describing all publicly available functions</a:t>
            </a:r>
          </a:p>
          <a:p>
            <a:pPr lvl="1"/>
            <a:r>
              <a:rPr lang="en-GB" sz="3200" dirty="0"/>
              <a:t>Data type information for all message requests and message responses</a:t>
            </a:r>
          </a:p>
          <a:p>
            <a:pPr lvl="1"/>
            <a:r>
              <a:rPr lang="en-GB" sz="3200" dirty="0"/>
              <a:t>Binding information about the transport protocol to be used</a:t>
            </a:r>
          </a:p>
          <a:p>
            <a:pPr lvl="1"/>
            <a:r>
              <a:rPr lang="en-GB" sz="3200" dirty="0"/>
              <a:t>Address information for locating the specified service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248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Service-oriented design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Service-oriented design is the process by which </a:t>
            </a:r>
            <a:r>
              <a:rPr lang="en-GB" sz="4000" dirty="0">
                <a:highlight>
                  <a:srgbClr val="FFFF00"/>
                </a:highlight>
              </a:rPr>
              <a:t>concrete physical service designs </a:t>
            </a:r>
            <a:r>
              <a:rPr lang="en-GB" sz="4000" dirty="0"/>
              <a:t>are derived from logical service candidates and then assembled into abstract compositions that implement a business process.</a:t>
            </a:r>
          </a:p>
        </p:txBody>
      </p:sp>
    </p:spTree>
    <p:extLst>
      <p:ext uri="{BB962C8B-B14F-4D97-AF65-F5344CB8AC3E}">
        <p14:creationId xmlns:p14="http://schemas.microsoft.com/office/powerpoint/2010/main" val="3949398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8CC7B-0E59-4A35-ADB5-3A84FFFA3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224913"/>
            <a:ext cx="3651467" cy="818534"/>
          </a:xfrm>
        </p:spPr>
        <p:txBody>
          <a:bodyPr>
            <a:normAutofit/>
          </a:bodyPr>
          <a:lstStyle/>
          <a:p>
            <a:r>
              <a:rPr lang="en-US" sz="3400" dirty="0"/>
              <a:t>WSDL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8934F-8ACB-4712-81C2-E104DC469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043447"/>
            <a:ext cx="3990125" cy="5180373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An XML-based interface description language</a:t>
            </a:r>
          </a:p>
          <a:p>
            <a:r>
              <a:rPr lang="en-US" sz="3200" dirty="0"/>
              <a:t>Used for describing the functionality offered by a web service</a:t>
            </a:r>
          </a:p>
          <a:p>
            <a:r>
              <a:rPr lang="en-US" sz="3200" dirty="0"/>
              <a:t>WSDL describes services as collections of network endpoints or ports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69AF6E-CD73-4EE9-A703-FCA7D6204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" b="-3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15543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4690-0238-4357-AA54-2B3849EF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WSDL Specification major Elements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62419-4886-48AB-A347-8BCBD8278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definitions</a:t>
            </a:r>
          </a:p>
          <a:p>
            <a:r>
              <a:rPr lang="en-US" sz="3600" dirty="0"/>
              <a:t>types</a:t>
            </a:r>
          </a:p>
          <a:p>
            <a:r>
              <a:rPr lang="en-US" sz="3600" dirty="0"/>
              <a:t>message</a:t>
            </a:r>
          </a:p>
          <a:p>
            <a:r>
              <a:rPr lang="en-US" sz="3600" dirty="0" err="1"/>
              <a:t>portType</a:t>
            </a:r>
            <a:endParaRPr lang="en-US" sz="3600" dirty="0"/>
          </a:p>
          <a:p>
            <a:r>
              <a:rPr lang="en-US" sz="3600" dirty="0"/>
              <a:t>binding</a:t>
            </a:r>
          </a:p>
          <a:p>
            <a:r>
              <a:rPr lang="en-US" sz="3600" dirty="0"/>
              <a:t>service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786" y="1786106"/>
            <a:ext cx="5985001" cy="41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5D77AD-3DD6-4476-A2F7-A7D91BE90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Back to our example</a:t>
            </a:r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3492848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33AE-F7D0-47E2-AFD8-0305BCCE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Derive an initial service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02C0B-6A25-4A66-80B7-187B9ED3D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Confirm that each operation candidate is suitably reusable and its </a:t>
            </a:r>
            <a:r>
              <a:rPr lang="en-US" sz="3600" dirty="0"/>
              <a:t>granularity is appropriate.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3200" dirty="0"/>
              <a:t> Define definition of messages the service is to process (i.e. WSDL </a:t>
            </a:r>
            <a:r>
              <a:rPr lang="en-GB" sz="3200" dirty="0">
                <a:solidFill>
                  <a:srgbClr val="FF00FF"/>
                </a:solidFill>
              </a:rPr>
              <a:t>&lt;types&gt; </a:t>
            </a:r>
            <a:r>
              <a:rPr lang="en-GB" sz="3200" dirty="0"/>
              <a:t>area) using XML schema.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3200" dirty="0"/>
              <a:t> Establish a set of operation names and define WSDL </a:t>
            </a:r>
            <a:r>
              <a:rPr lang="en-GB" sz="3200" dirty="0">
                <a:solidFill>
                  <a:srgbClr val="FF00FF"/>
                </a:solidFill>
              </a:rPr>
              <a:t>&lt;</a:t>
            </a:r>
            <a:r>
              <a:rPr lang="en-GB" sz="3200" dirty="0" err="1">
                <a:solidFill>
                  <a:srgbClr val="FF00FF"/>
                </a:solidFill>
              </a:rPr>
              <a:t>portType</a:t>
            </a:r>
            <a:r>
              <a:rPr lang="en-GB" sz="3200" dirty="0">
                <a:solidFill>
                  <a:srgbClr val="FF00FF"/>
                </a:solidFill>
              </a:rPr>
              <a:t>&gt; </a:t>
            </a:r>
            <a:r>
              <a:rPr lang="en-GB" sz="3200" dirty="0"/>
              <a:t>with </a:t>
            </a:r>
            <a:r>
              <a:rPr lang="en-US" sz="3200" dirty="0"/>
              <a:t>&lt;operation&gt;.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3200" dirty="0"/>
              <a:t> Define WSDL </a:t>
            </a:r>
            <a:r>
              <a:rPr lang="en-GB" sz="3200" dirty="0">
                <a:solidFill>
                  <a:srgbClr val="FF00FF"/>
                </a:solidFill>
              </a:rPr>
              <a:t>&lt;message&gt; </a:t>
            </a:r>
            <a:r>
              <a:rPr lang="en-GB" sz="3200" dirty="0"/>
              <a:t>with &lt;part&gt;.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113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33AE-F7D0-47E2-AFD8-0305BCCE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Derive an initial service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02C0B-6A25-4A66-80B7-187B9ED3D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4218" cy="4351338"/>
          </a:xfrm>
        </p:spPr>
        <p:txBody>
          <a:bodyPr>
            <a:normAutofit fontScale="77500" lnSpcReduction="20000"/>
          </a:bodyPr>
          <a:lstStyle/>
          <a:p>
            <a:r>
              <a:rPr lang="en-GB" sz="3600" dirty="0"/>
              <a:t>Define definition of messages the service is to process (i.e. WSDL </a:t>
            </a:r>
            <a:r>
              <a:rPr lang="en-GB" sz="3600" dirty="0">
                <a:solidFill>
                  <a:srgbClr val="FF00FF"/>
                </a:solidFill>
              </a:rPr>
              <a:t>&lt;types&gt; </a:t>
            </a:r>
            <a:r>
              <a:rPr lang="en-GB" sz="3600" dirty="0"/>
              <a:t>area) using XML schema.</a:t>
            </a:r>
          </a:p>
          <a:p>
            <a:r>
              <a:rPr lang="en-GB" sz="3600" dirty="0"/>
              <a:t>Establish a set of operation names and define WSDL </a:t>
            </a:r>
            <a:r>
              <a:rPr lang="en-GB" sz="3600" dirty="0">
                <a:solidFill>
                  <a:srgbClr val="FF00FF"/>
                </a:solidFill>
              </a:rPr>
              <a:t>&lt;</a:t>
            </a:r>
            <a:r>
              <a:rPr lang="en-GB" sz="3600" dirty="0" err="1">
                <a:solidFill>
                  <a:srgbClr val="FF00FF"/>
                </a:solidFill>
              </a:rPr>
              <a:t>portType</a:t>
            </a:r>
            <a:r>
              <a:rPr lang="en-GB" sz="3600" dirty="0">
                <a:solidFill>
                  <a:srgbClr val="FF00FF"/>
                </a:solidFill>
              </a:rPr>
              <a:t>&gt; </a:t>
            </a:r>
            <a:r>
              <a:rPr lang="en-GB" sz="3600" dirty="0"/>
              <a:t>with </a:t>
            </a:r>
            <a:r>
              <a:rPr lang="en-US" sz="3600" dirty="0"/>
              <a:t>&lt;operation&gt;.</a:t>
            </a:r>
          </a:p>
          <a:p>
            <a:r>
              <a:rPr lang="en-GB" sz="3600" dirty="0"/>
              <a:t>Define WSDL </a:t>
            </a:r>
            <a:r>
              <a:rPr lang="en-GB" sz="3600" dirty="0">
                <a:solidFill>
                  <a:srgbClr val="FF00FF"/>
                </a:solidFill>
              </a:rPr>
              <a:t>&lt;message&gt; </a:t>
            </a:r>
            <a:r>
              <a:rPr lang="en-GB" sz="3600" dirty="0"/>
              <a:t>with &lt;part&gt;.</a:t>
            </a:r>
            <a:endParaRPr 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47E223-7E90-4458-84EB-5B33A652C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395" y="1625393"/>
            <a:ext cx="5985001" cy="4176334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717F2C43-9599-49E3-ABB0-D7CCFEC87B2D}"/>
              </a:ext>
            </a:extLst>
          </p:cNvPr>
          <p:cNvSpPr/>
          <p:nvPr/>
        </p:nvSpPr>
        <p:spPr>
          <a:xfrm>
            <a:off x="6281056" y="3429000"/>
            <a:ext cx="1121229" cy="489857"/>
          </a:xfrm>
          <a:prstGeom prst="round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B105960-0DE9-44F1-BF30-8350F4CF7AB1}"/>
              </a:ext>
            </a:extLst>
          </p:cNvPr>
          <p:cNvSpPr/>
          <p:nvPr/>
        </p:nvSpPr>
        <p:spPr>
          <a:xfrm>
            <a:off x="6210297" y="2841152"/>
            <a:ext cx="1121229" cy="489857"/>
          </a:xfrm>
          <a:prstGeom prst="round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3565E0F-531C-401B-B2C1-742B6775FE42}"/>
              </a:ext>
            </a:extLst>
          </p:cNvPr>
          <p:cNvSpPr/>
          <p:nvPr/>
        </p:nvSpPr>
        <p:spPr>
          <a:xfrm>
            <a:off x="6281056" y="2142265"/>
            <a:ext cx="936173" cy="489857"/>
          </a:xfrm>
          <a:prstGeom prst="round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697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Let’s first brainstorm potential names for the operations of our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03661-60C5-4368-AAE2-87E657BF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62" y="2512855"/>
            <a:ext cx="3502186" cy="347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423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9DECB1-EF1F-48AE-B06F-9A984D2A79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88026" y="2109629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Currently the candidate service operations in the Transform Service are called</a:t>
            </a:r>
          </a:p>
          <a:p>
            <a:pPr marL="457200" indent="-457200">
              <a:buFontTx/>
              <a:buChar char="-"/>
            </a:pPr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transform XML documents to native format</a:t>
            </a:r>
          </a:p>
          <a:p>
            <a:pPr marL="457200" indent="-457200">
              <a:buFontTx/>
              <a:buChar char="-"/>
            </a:pPr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transform native documents to XML</a:t>
            </a:r>
          </a:p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Propose two names for the operations of our service that can be used in WSDL file.</a:t>
            </a:r>
          </a:p>
          <a:p>
            <a:endParaRPr lang="en-GB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The name should be as short as possible, yet descriptive enough to understand the function of the operation. </a:t>
            </a:r>
          </a:p>
          <a:p>
            <a:endParaRPr lang="en-GB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B92501D-9118-4DDF-9634-2BBECB887CB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AU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Answer</a:t>
            </a:r>
            <a:endParaRPr lang="x-none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40F9B2-63B7-41AF-9C4A-D4EB76AC3C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Open Question is only supported on Version 2.0 or newer.</a:t>
            </a:r>
            <a:endParaRPr lang="x-none" sz="16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9654AF8-53E1-4E42-A500-D39644094EA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61A45F0D-A8B8-4A1D-8F98-A4D16AFAF16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60B29612-6ECC-474E-95D1-2A19A078A86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DB087E64-5BAF-410F-AF6F-AAA1FC1B56B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AU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Open Question</a:t>
              </a:r>
              <a:endParaRPr lang="x-none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9D295734-224E-4554-8A12-C81C972465CE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1736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AU" sz="14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Points: 10</a:t>
              </a:r>
              <a:endParaRPr lang="x-none" sz="14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C03F230-952D-472E-9348-0DD35F74B7E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8481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A91C2A-1A82-49D9-B39C-B962BD8E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Confirm that each operation candidate is suitably reusable and its </a:t>
            </a:r>
            <a:r>
              <a:rPr lang="en-US" dirty="0"/>
              <a:t>granularity is appropriate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34F88-7291-4F67-B977-B11FEDF54D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RailCo</a:t>
            </a:r>
            <a:r>
              <a:rPr lang="en-US" dirty="0">
                <a:solidFill>
                  <a:srgbClr val="00B050"/>
                </a:solidFill>
              </a:rPr>
              <a:t> begins by the two operation names shown here</a:t>
            </a:r>
          </a:p>
          <a:p>
            <a:r>
              <a:rPr lang="en-US" dirty="0">
                <a:solidFill>
                  <a:srgbClr val="00B050"/>
                </a:solidFill>
              </a:rPr>
              <a:t>It then moves on to define the </a:t>
            </a:r>
            <a:r>
              <a:rPr lang="en-US" i="1" dirty="0">
                <a:solidFill>
                  <a:srgbClr val="00B050"/>
                </a:solidFill>
              </a:rPr>
              <a:t>types</a:t>
            </a:r>
            <a:r>
              <a:rPr lang="en-US" dirty="0">
                <a:solidFill>
                  <a:srgbClr val="00B050"/>
                </a:solidFill>
              </a:rPr>
              <a:t> construct of its service definition to formalize the message structures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03530-617F-4CA2-9C9A-D39FFB2D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98" y="1825624"/>
            <a:ext cx="4151002" cy="4016375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1D03661-60C5-4368-AAE2-87E657BF6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667" y="4417193"/>
            <a:ext cx="2309234" cy="2293474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 rot="19866602">
            <a:off x="4526716" y="4469017"/>
            <a:ext cx="2237364" cy="329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990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91EEB6F-E7C3-47D7-BD98-9D7731B78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999" y="1825625"/>
            <a:ext cx="5985001" cy="417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79192-BD41-41DB-B453-99CD93BE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Define definition of messages the service is to process (i.e. WSDL &lt;types&gt; area) using XML schema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A504E-70D2-433F-8FBA-D58CACB91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3106"/>
            <a:ext cx="4151002" cy="4016375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D487C5F7-0078-468D-B982-49B2E3FE36A0}"/>
              </a:ext>
            </a:extLst>
          </p:cNvPr>
          <p:cNvSpPr/>
          <p:nvPr/>
        </p:nvSpPr>
        <p:spPr>
          <a:xfrm>
            <a:off x="6266046" y="2233061"/>
            <a:ext cx="5688531" cy="721895"/>
          </a:xfrm>
          <a:prstGeom prst="round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00095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58EE-4C7B-47EC-B804-ADF44C48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77B016-D755-49D9-932A-E9E56ED2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41" y="0"/>
            <a:ext cx="1156215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34F88-7291-4F67-B977-B11FEDF54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4" y="3785419"/>
            <a:ext cx="3559278" cy="2391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types for the </a:t>
            </a:r>
            <a:r>
              <a:rPr lang="en-US" sz="3200" dirty="0" err="1">
                <a:solidFill>
                  <a:srgbClr val="00B050"/>
                </a:solidFill>
              </a:rPr>
              <a:t>TransformtoNative</a:t>
            </a:r>
            <a:r>
              <a:rPr lang="en-US" sz="3200" dirty="0">
                <a:solidFill>
                  <a:srgbClr val="00B050"/>
                </a:solidFill>
              </a:rPr>
              <a:t> operation</a:t>
            </a:r>
          </a:p>
        </p:txBody>
      </p:sp>
    </p:spTree>
    <p:extLst>
      <p:ext uri="{BB962C8B-B14F-4D97-AF65-F5344CB8AC3E}">
        <p14:creationId xmlns:p14="http://schemas.microsoft.com/office/powerpoint/2010/main" val="156876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in this process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How can physical </a:t>
            </a:r>
            <a:r>
              <a:rPr lang="en-GB" sz="3600" dirty="0">
                <a:solidFill>
                  <a:srgbClr val="FF0000"/>
                </a:solidFill>
              </a:rPr>
              <a:t>service interface definitions </a:t>
            </a:r>
            <a:r>
              <a:rPr lang="en-GB" sz="3600" dirty="0"/>
              <a:t>be derived </a:t>
            </a:r>
            <a:r>
              <a:rPr lang="en-GB" sz="3600" dirty="0">
                <a:solidFill>
                  <a:srgbClr val="FF0000"/>
                </a:solidFill>
              </a:rPr>
              <a:t>from the service candidates </a:t>
            </a:r>
            <a:r>
              <a:rPr lang="en-GB" sz="3600" dirty="0" err="1">
                <a:solidFill>
                  <a:srgbClr val="FF0000"/>
                </a:solidFill>
              </a:rPr>
              <a:t>modeled</a:t>
            </a:r>
            <a:r>
              <a:rPr lang="en-GB" sz="3600" dirty="0">
                <a:solidFill>
                  <a:srgbClr val="FF0000"/>
                </a:solidFill>
              </a:rPr>
              <a:t> during the service-oriented analysis phase</a:t>
            </a:r>
            <a:r>
              <a:rPr lang="en-GB" sz="3600" dirty="0"/>
              <a:t>?</a:t>
            </a:r>
          </a:p>
          <a:p>
            <a:r>
              <a:rPr lang="en-GB" sz="3600" dirty="0"/>
              <a:t>What SOA characteristics do we want to realize and support?</a:t>
            </a:r>
          </a:p>
          <a:p>
            <a:r>
              <a:rPr lang="en-GB" sz="3600" dirty="0"/>
              <a:t>What industry standards and extensions will be required by our SOA to implement the planned service designs and SOA characteristics?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51261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We have designed the types for the </a:t>
            </a:r>
            <a:r>
              <a:rPr lang="en-GB" sz="3600" dirty="0" err="1">
                <a:solidFill>
                  <a:srgbClr val="00B050"/>
                </a:solidFill>
              </a:rPr>
              <a:t>TransformtoNative</a:t>
            </a:r>
            <a:r>
              <a:rPr lang="en-GB" sz="3600" dirty="0"/>
              <a:t> operation</a:t>
            </a:r>
          </a:p>
          <a:p>
            <a:r>
              <a:rPr lang="en-GB" sz="3600" dirty="0"/>
              <a:t>The next step is to design the types for the </a:t>
            </a:r>
            <a:r>
              <a:rPr lang="en-GB" sz="3600" dirty="0" err="1">
                <a:solidFill>
                  <a:srgbClr val="00B050"/>
                </a:solidFill>
              </a:rPr>
              <a:t>TransformtoXML</a:t>
            </a:r>
            <a:r>
              <a:rPr lang="en-GB" sz="3600" dirty="0"/>
              <a:t> operation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665289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We observe, that the types for the second operation are the same as the first operation – in such case, the same schema for these two operations be shared? </a:t>
            </a: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167396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219200" y="1614329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GB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We observe, that the types for the second operation are the same as the first operation – in such case, the same schema for these two operations be shared? 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0" y="473678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YES</a:t>
            </a:r>
            <a:endParaRPr lang="en-GB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438400" y="559403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NO</a:t>
            </a:r>
            <a:endParaRPr lang="en-GB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480107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GB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565832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GB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</a:p>
        </p:txBody>
      </p:sp>
      <p:sp>
        <p:nvSpPr>
          <p:cNvPr id="14" name="圆角矩形 13"/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ja-JP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en-GB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2" name="Group 11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GB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Poll</a:t>
              </a:r>
            </a:p>
          </p:txBody>
        </p:sp>
        <p:sp>
          <p:nvSpPr>
            <p:cNvPr id="2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14300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GB" sz="14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 answer(s) at most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4346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219200" y="1614329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GB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We observe, that the types for the second operation are the same as the first operation – in such case, the same schema for these two operations be shared? 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0" y="473678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YES</a:t>
            </a:r>
            <a:endParaRPr lang="en-GB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438400" y="559403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NO</a:t>
            </a:r>
            <a:endParaRPr lang="en-GB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480107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GB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565832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GB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</a:p>
        </p:txBody>
      </p:sp>
      <p:sp>
        <p:nvSpPr>
          <p:cNvPr id="14" name="圆角矩形 13"/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ja-JP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en-GB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5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AU" altLang="ja-JP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Multiple Choice(single)</a:t>
              </a:r>
              <a:endParaRPr lang="en-GB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8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4162743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ja-JP" sz="14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Points: 1</a:t>
              </a:r>
              <a:endParaRPr lang="en-GB" sz="14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592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B034D-15AA-490D-B251-047FD2833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1914116"/>
            <a:ext cx="370508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Types for </a:t>
            </a:r>
            <a:r>
              <a:rPr lang="en-US" sz="3200" dirty="0" err="1">
                <a:solidFill>
                  <a:srgbClr val="00B050"/>
                </a:solidFill>
              </a:rPr>
              <a:t>TransformToXML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GB" sz="3200" dirty="0">
                <a:solidFill>
                  <a:srgbClr val="00B050"/>
                </a:solidFill>
              </a:rPr>
              <a:t>are identical to those of </a:t>
            </a:r>
            <a:r>
              <a:rPr lang="en-US" sz="3200" dirty="0" err="1">
                <a:solidFill>
                  <a:srgbClr val="00B050"/>
                </a:solidFill>
              </a:rPr>
              <a:t>TransformToNative</a:t>
            </a:r>
            <a:r>
              <a:rPr lang="en-US" sz="3200" dirty="0">
                <a:solidFill>
                  <a:srgbClr val="00B050"/>
                </a:solidFill>
              </a:rPr>
              <a:t> and can be shared. But </a:t>
            </a:r>
            <a:r>
              <a:rPr lang="en-US" sz="3200" dirty="0" err="1">
                <a:solidFill>
                  <a:srgbClr val="00B050"/>
                </a:solidFill>
              </a:rPr>
              <a:t>RailCo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GB" sz="3200" dirty="0">
                <a:solidFill>
                  <a:srgbClr val="00B050"/>
                </a:solidFill>
              </a:rPr>
              <a:t>decides to keep a separate schema.</a:t>
            </a:r>
          </a:p>
          <a:p>
            <a:pPr marL="0" indent="0">
              <a:buNone/>
            </a:pPr>
            <a:endParaRPr lang="en-GB" sz="32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00B050"/>
                </a:solidFill>
              </a:rPr>
              <a:t>What is the benefit of this decision?</a:t>
            </a:r>
            <a:endParaRPr lang="en-US" sz="32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4218E-B378-468A-8D8F-1EE5D4B2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78" y="0"/>
            <a:ext cx="8152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3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31ADB9-F263-4542-89A9-0D8F06B5DAB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285875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Even though types for </a:t>
            </a:r>
            <a:r>
              <a:rPr lang="en-GB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TransformToXML</a:t>
            </a:r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are identical to those of </a:t>
            </a:r>
            <a:r>
              <a:rPr lang="en-GB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TransformToNative</a:t>
            </a:r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and can be shared, however </a:t>
            </a:r>
            <a:r>
              <a:rPr lang="en-GB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RailCo</a:t>
            </a:r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decides to keep a separate schema.</a:t>
            </a:r>
          </a:p>
          <a:p>
            <a:endParaRPr lang="en-GB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is the benefit of keeping these two schema in separate files?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2AC5005-96B4-49C2-8C00-7D28E801C48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AU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Answer</a:t>
            </a:r>
            <a:endParaRPr lang="x-none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C7C6D2-3583-4E9C-AF1F-1D82E3856E4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Open Question is only supported on Version 2.0 or newer.</a:t>
            </a:r>
            <a:endParaRPr lang="x-none" sz="16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756B8E2-FE67-472B-B0F4-4661B63745A0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568E87ED-7C3A-4970-A1CC-5AD9A11D27A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B09ACC45-94BA-40C0-8FDC-F9C00011EBA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000A0C16-A74B-4534-9D66-28C110FCCEAA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AU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Open Question</a:t>
              </a:r>
              <a:endParaRPr lang="x-none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82F8B121-C07B-4A27-AC37-2D928C6CD4D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1736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AU" sz="14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Points: 10</a:t>
              </a:r>
              <a:endParaRPr lang="x-none" sz="14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AA17C00-FBF4-495F-A53A-83293B4051C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7352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B034D-15AA-490D-B251-047FD2833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1914116"/>
            <a:ext cx="370508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Types for </a:t>
            </a:r>
            <a:r>
              <a:rPr lang="en-US" sz="3200" dirty="0" err="1">
                <a:solidFill>
                  <a:srgbClr val="00B050"/>
                </a:solidFill>
              </a:rPr>
              <a:t>TransformToXML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GB" sz="3200" dirty="0">
                <a:solidFill>
                  <a:srgbClr val="00B050"/>
                </a:solidFill>
              </a:rPr>
              <a:t>are identical to those of </a:t>
            </a:r>
            <a:r>
              <a:rPr lang="en-US" sz="3200" dirty="0" err="1">
                <a:solidFill>
                  <a:srgbClr val="00B050"/>
                </a:solidFill>
              </a:rPr>
              <a:t>TransformToNative</a:t>
            </a:r>
            <a:r>
              <a:rPr lang="en-US" sz="3200" dirty="0">
                <a:solidFill>
                  <a:srgbClr val="00B050"/>
                </a:solidFill>
              </a:rPr>
              <a:t> and can be shared. But </a:t>
            </a:r>
            <a:r>
              <a:rPr lang="en-US" sz="3200" dirty="0" err="1">
                <a:solidFill>
                  <a:srgbClr val="00B050"/>
                </a:solidFill>
              </a:rPr>
              <a:t>RailCo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GB" sz="3200" dirty="0">
                <a:solidFill>
                  <a:srgbClr val="00B050"/>
                </a:solidFill>
              </a:rPr>
              <a:t>decides to keep a separate schema </a:t>
            </a:r>
            <a:r>
              <a:rPr lang="en-GB" sz="3200" dirty="0">
                <a:solidFill>
                  <a:srgbClr val="FF0000"/>
                </a:solidFill>
              </a:rPr>
              <a:t>to have freedom to </a:t>
            </a:r>
            <a:r>
              <a:rPr lang="en-US" sz="3200" dirty="0">
                <a:solidFill>
                  <a:srgbClr val="FF0000"/>
                </a:solidFill>
              </a:rPr>
              <a:t>change them independently.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4218E-B378-468A-8D8F-1EE5D4B2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78" y="0"/>
            <a:ext cx="8152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55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ertical Title 4">
            <a:extLst>
              <a:ext uri="{FF2B5EF4-FFF2-40B4-BE49-F238E27FC236}">
                <a16:creationId xmlns:a16="http://schemas.microsoft.com/office/drawing/2014/main" id="{47C158AB-C1C2-400A-877B-876DB106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WSDL &lt;message&gt; with &lt;part&gt;</a:t>
            </a:r>
            <a:endParaRPr 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177C778-B42B-4E01-A029-0F29231BD4EB}"/>
              </a:ext>
            </a:extLst>
          </p:cNvPr>
          <p:cNvGrpSpPr/>
          <p:nvPr/>
        </p:nvGrpSpPr>
        <p:grpSpPr>
          <a:xfrm>
            <a:off x="2387065" y="1825625"/>
            <a:ext cx="7544621" cy="5143066"/>
            <a:chOff x="3946685" y="1825625"/>
            <a:chExt cx="5985001" cy="41763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93BD7FB-D081-4A1A-B292-E3C2B8D36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6685" y="1825625"/>
              <a:ext cx="5985001" cy="4176334"/>
            </a:xfrm>
            <a:prstGeom prst="rect">
              <a:avLst/>
            </a:prstGeom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DADFF008-FEC9-42E0-8304-25DFCE23CF26}"/>
                </a:ext>
              </a:extLst>
            </p:cNvPr>
            <p:cNvSpPr/>
            <p:nvPr/>
          </p:nvSpPr>
          <p:spPr>
            <a:xfrm>
              <a:off x="3946685" y="2890607"/>
              <a:ext cx="5688531" cy="721895"/>
            </a:xfrm>
            <a:prstGeom prst="roundRect">
              <a:avLst/>
            </a:prstGeom>
            <a:solidFill>
              <a:schemeClr val="accent1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</p:spTree>
    <p:extLst>
      <p:ext uri="{BB962C8B-B14F-4D97-AF65-F5344CB8AC3E}">
        <p14:creationId xmlns:p14="http://schemas.microsoft.com/office/powerpoint/2010/main" val="3172485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ertical Title 4">
            <a:extLst>
              <a:ext uri="{FF2B5EF4-FFF2-40B4-BE49-F238E27FC236}">
                <a16:creationId xmlns:a16="http://schemas.microsoft.com/office/drawing/2014/main" id="{47C158AB-C1C2-400A-877B-876DB106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WSDL &lt;message&gt; with &lt;part&gt;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56F4E-FDCF-432D-A9B8-DA35D783C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18" y="1328427"/>
            <a:ext cx="8619394" cy="552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30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38A1-FE49-4F6D-8714-8EF12D36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Establish a set of operation names and define WSDL &lt;</a:t>
            </a:r>
            <a:r>
              <a:rPr lang="en-GB" dirty="0" err="1"/>
              <a:t>portType</a:t>
            </a:r>
            <a:r>
              <a:rPr lang="en-GB" dirty="0"/>
              <a:t>&gt; with </a:t>
            </a:r>
            <a:r>
              <a:rPr lang="en-US" dirty="0"/>
              <a:t>&lt;operation&gt;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68AF31-7D4A-4A9E-9C1E-56E2FAE39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685" y="1825625"/>
            <a:ext cx="5985001" cy="4176334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BD96BB75-A976-40C6-A47D-55DFB9497951}"/>
              </a:ext>
            </a:extLst>
          </p:cNvPr>
          <p:cNvSpPr/>
          <p:nvPr/>
        </p:nvSpPr>
        <p:spPr>
          <a:xfrm>
            <a:off x="3946685" y="3599517"/>
            <a:ext cx="5688531" cy="721895"/>
          </a:xfrm>
          <a:prstGeom prst="round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279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service-oriented design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Determine the core set of architectural extensions.</a:t>
            </a:r>
          </a:p>
          <a:p>
            <a:r>
              <a:rPr lang="en-GB" dirty="0"/>
              <a:t>Set the boundaries of the architecture.</a:t>
            </a:r>
          </a:p>
          <a:p>
            <a:r>
              <a:rPr lang="en-GB" dirty="0"/>
              <a:t>Identify required design standards.</a:t>
            </a:r>
          </a:p>
          <a:p>
            <a:r>
              <a:rPr lang="en-GB" dirty="0">
                <a:highlight>
                  <a:srgbClr val="FFFF00"/>
                </a:highlight>
              </a:rPr>
              <a:t>Define abstract service interface designs.</a:t>
            </a:r>
          </a:p>
          <a:p>
            <a:r>
              <a:rPr lang="en-GB" dirty="0"/>
              <a:t>Identify potential service compositions.</a:t>
            </a:r>
          </a:p>
          <a:p>
            <a:r>
              <a:rPr lang="en-GB" dirty="0"/>
              <a:t>Assess support for service-orientation principles.</a:t>
            </a:r>
          </a:p>
          <a:p>
            <a:r>
              <a:rPr lang="en-GB" dirty="0"/>
              <a:t>Explore support for characteristics of contemporary SOA.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01940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38A1-FE49-4F6D-8714-8EF12D36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Establish a set of operation names and define WSDL &lt;</a:t>
            </a:r>
            <a:r>
              <a:rPr lang="en-GB" dirty="0" err="1"/>
              <a:t>portType</a:t>
            </a:r>
            <a:r>
              <a:rPr lang="en-GB" dirty="0"/>
              <a:t>&gt; with </a:t>
            </a:r>
            <a:r>
              <a:rPr lang="en-US" dirty="0"/>
              <a:t>&lt;operation&gt;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382B1-3FE0-47C7-A2B0-2B60C8A0E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06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B050"/>
                </a:solidFill>
              </a:rPr>
              <a:t>Now the initial version of the abstract service definition for the </a:t>
            </a:r>
            <a:r>
              <a:rPr lang="en-US" sz="3600" dirty="0" err="1">
                <a:solidFill>
                  <a:srgbClr val="00B050"/>
                </a:solidFill>
              </a:rPr>
              <a:t>RailCo</a:t>
            </a:r>
            <a:r>
              <a:rPr lang="en-US" sz="3600" dirty="0">
                <a:solidFill>
                  <a:srgbClr val="00B050"/>
                </a:solidFill>
              </a:rPr>
              <a:t> Transform Account Document Service is completed 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C0482-21A3-4576-8B58-4B69EC608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838" y="1591471"/>
            <a:ext cx="7233162" cy="51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9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76AF9B-2998-470D-A2D3-1A6FAE53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Service-oriented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0C3AF-FE9B-479F-8FC0-7518ECEC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3" y="1"/>
            <a:ext cx="5715390" cy="676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10392740" y="3687097"/>
            <a:ext cx="1071716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48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F2C2-6634-43A6-B206-E43E9B11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Apply service-orientation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4BED3-A29F-40F0-8106-BC0BD4C55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Revisit reusability, autonomy, statelessness, discoverability</a:t>
            </a:r>
          </a:p>
        </p:txBody>
      </p:sp>
    </p:spTree>
    <p:extLst>
      <p:ext uri="{BB962C8B-B14F-4D97-AF65-F5344CB8AC3E}">
        <p14:creationId xmlns:p14="http://schemas.microsoft.com/office/powerpoint/2010/main" val="825798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Service orientation was already applied during the analysis phase. Why do we need to do it again? </a:t>
            </a:r>
          </a:p>
        </p:txBody>
      </p:sp>
    </p:spTree>
    <p:extLst>
      <p:ext uri="{BB962C8B-B14F-4D97-AF65-F5344CB8AC3E}">
        <p14:creationId xmlns:p14="http://schemas.microsoft.com/office/powerpoint/2010/main" val="20204881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B9370DA-DDB7-4160-9E92-88472B4866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>
              <a:solidFill>
                <a:srgbClr val="FFFF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8B9003-C3F4-4DF6-A56F-1E40B832EF8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Service orientation was already applied during the analysis phase. Why do we need to do it again?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4F29E5E-B0A1-4732-AA02-68722293360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AU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Answer</a:t>
            </a:r>
            <a:endParaRPr lang="x-none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C90A281-E157-4031-AAA7-D5311200352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Open Question is only supported on Version 2.0 or newer.</a:t>
            </a:r>
            <a:endParaRPr lang="x-none" sz="16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02D78C6-75FA-4053-BF31-9660FEBCB6F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</p:spPr>
        <p:txBody>
          <a:bodyPr vert="horz" rtlCol="0" anchor="ctr">
            <a:spAutoFit/>
          </a:bodyPr>
          <a:lstStyle/>
          <a:p>
            <a:r>
              <a:rPr 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Text\Image\Formula are allowed and all the content should be placed in this area</a:t>
            </a:r>
            <a:endParaRPr lang="x-none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D6BD10E-F669-4EB1-AF77-3D71B3A7E76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827000" y="635000"/>
            <a:ext cx="3332480" cy="4801314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Experts from different domains participate in these two phases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service oriented analysis: experts with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business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 expertise participate in making decisions; decisions are made to fulfill business requirements;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service oriented design: experts who understand the enterprise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technical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environments make sure that the design meets technical requirements</a:t>
            </a:r>
            <a:endParaRPr kumimoji="0" lang="x-non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C1FFB12-CF89-49C4-930D-AF05E67C5B10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5" name="RemarkBack">
              <a:extLst>
                <a:ext uri="{FF2B5EF4-FFF2-40B4-BE49-F238E27FC236}">
                  <a16:creationId xmlns:a16="http://schemas.microsoft.com/office/drawing/2014/main" id="{8432C318-B2BC-49B7-A6EC-F5C213C44C2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6" name="RemarkBlock">
              <a:extLst>
                <a:ext uri="{FF2B5EF4-FFF2-40B4-BE49-F238E27FC236}">
                  <a16:creationId xmlns:a16="http://schemas.microsoft.com/office/drawing/2014/main" id="{E3A768F5-6B4F-4F59-9F79-3D035B72118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7" name="RemarkTitleText">
              <a:extLst>
                <a:ext uri="{FF2B5EF4-FFF2-40B4-BE49-F238E27FC236}">
                  <a16:creationId xmlns:a16="http://schemas.microsoft.com/office/drawing/2014/main" id="{E1AFAFFD-58C8-4A58-A26F-133FE7FFB63D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AU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Remark</a:t>
              </a:r>
              <a:endParaRPr lang="x-none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C1660C-60EA-4AA8-8954-1586AB74531F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626DBF96-9A81-4E1B-BFC4-A61273C63CD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7B442373-4604-4229-9CBA-A417681B768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091FE2BA-6C27-4C7F-9065-88D6944537C1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AU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Open Question</a:t>
              </a:r>
              <a:endParaRPr lang="x-none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37613189-E982-44C4-BECE-780BA979F154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1736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AU" sz="14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Points: 10</a:t>
              </a:r>
              <a:endParaRPr lang="x-none" sz="14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7E4AC36-D0A1-4BFD-B7F3-5D683A495FB3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0728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F2C2-6634-43A6-B206-E43E9B11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4BED3-A29F-40F0-8106-BC0BD4C55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To provide higher reuse potential - could we combine the two operations </a:t>
            </a:r>
            <a:r>
              <a:rPr lang="en-US" sz="3600" dirty="0" err="1"/>
              <a:t>TransformToNative</a:t>
            </a:r>
            <a:r>
              <a:rPr lang="en-US" sz="3600" dirty="0"/>
              <a:t> and </a:t>
            </a:r>
            <a:r>
              <a:rPr lang="en-US" sz="3600" dirty="0" err="1"/>
              <a:t>TransformToXML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008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457779F8-0855-4B11-8B4B-A2C3D50BA43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>
              <a:solidFill>
                <a:srgbClr val="FFFF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BA4296-2995-4F81-ABE2-BAED697E510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To provide higher reuse potential - could we combine the two operations </a:t>
            </a:r>
            <a:r>
              <a:rPr lang="en-US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TransformToNative</a:t>
            </a:r>
            <a:r>
              <a:rPr 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and </a:t>
            </a:r>
            <a:r>
              <a:rPr lang="en-US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TransformToXML</a:t>
            </a:r>
            <a:r>
              <a:rPr 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1EABC7-29E3-4B83-BD13-A1E4070C780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AU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Yes, combining these two operations will make them more generic and possible to reuse in more situations</a:t>
            </a:r>
            <a:endParaRPr lang="x-none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6D8DA5-1890-4C93-8C9F-FDDDB65C560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340952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AU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No, there is no benefit from combining these two operations</a:t>
            </a:r>
            <a:endParaRPr lang="x-none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DE54841-85C8-4159-B6A6-7215C4430E82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AU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x-none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774F751-3131-4937-BF17-89479FBC6EE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440569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AU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x-none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CF75910-9926-4666-BECC-EC18D29B54B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AU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Submit</a:t>
            </a:r>
            <a:endParaRPr lang="x-none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049222B-3AD1-41D3-BE6E-C98CB3EC1ED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</p:spPr>
        <p:txBody>
          <a:bodyPr vert="horz" rtlCol="0" anchor="ctr">
            <a:spAutoFit/>
          </a:bodyPr>
          <a:lstStyle/>
          <a:p>
            <a:r>
              <a:rPr 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Text\Image\Formula are allowed and all the content should be placed in this area</a:t>
            </a:r>
            <a:endParaRPr lang="x-none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944CD3-9C1E-4B21-992D-03FD5A8F9AC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2827000" y="1270000"/>
            <a:ext cx="3332480" cy="224676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Combining the two operations into one will make it more reusable … but there is a trade-off … we will lose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freedom to evolve each of them separately</a:t>
            </a:r>
            <a:endParaRPr kumimoji="0" lang="x-none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90AA694-09E5-4990-9A16-B46922ADF54C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3" name="RemarkBack">
              <a:extLst>
                <a:ext uri="{FF2B5EF4-FFF2-40B4-BE49-F238E27FC236}">
                  <a16:creationId xmlns:a16="http://schemas.microsoft.com/office/drawing/2014/main" id="{332DEB66-D542-4028-BB49-B85DE78061B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4" name="RemarkBlock">
              <a:extLst>
                <a:ext uri="{FF2B5EF4-FFF2-40B4-BE49-F238E27FC236}">
                  <a16:creationId xmlns:a16="http://schemas.microsoft.com/office/drawing/2014/main" id="{140064AC-D5DC-4E95-B16D-99FADE975D8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5" name="RemarkTitleText">
              <a:extLst>
                <a:ext uri="{FF2B5EF4-FFF2-40B4-BE49-F238E27FC236}">
                  <a16:creationId xmlns:a16="http://schemas.microsoft.com/office/drawing/2014/main" id="{CAE75795-DBB8-41C3-867E-6F4034F6599A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AU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Remark</a:t>
              </a:r>
              <a:endParaRPr lang="x-none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10" name="Group 9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GB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Poll</a:t>
              </a:r>
            </a:p>
          </p:txBody>
        </p:sp>
        <p:sp>
          <p:nvSpPr>
            <p:cNvPr id="2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14300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GB" sz="14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 answer(s) at most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B473609-DD3E-4FBC-A682-A3F65BE56C0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9732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457779F8-0855-4B11-8B4B-A2C3D50BA43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>
              <a:solidFill>
                <a:srgbClr val="FFFF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BA4296-2995-4F81-ABE2-BAED697E510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To provide higher reuse potential - could we combine the two operations </a:t>
            </a:r>
            <a:r>
              <a:rPr lang="en-US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TransformToNative</a:t>
            </a:r>
            <a:r>
              <a:rPr 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and </a:t>
            </a:r>
            <a:r>
              <a:rPr lang="en-US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TransformToXML</a:t>
            </a:r>
            <a:r>
              <a:rPr 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1EABC7-29E3-4B83-BD13-A1E4070C780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AU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Yes, combining these two operations will make them more generic and possible to reuse in more situations</a:t>
            </a:r>
            <a:endParaRPr lang="x-none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6D8DA5-1890-4C93-8C9F-FDDDB65C560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340952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AU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No, there is no benefit from combining these two operations</a:t>
            </a:r>
            <a:endParaRPr lang="x-none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DE54841-85C8-4159-B6A6-7215C4430E82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AU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x-none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774F751-3131-4937-BF17-89479FBC6EE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440569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AU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x-none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CF75910-9926-4666-BECC-EC18D29B54B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AU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Submit</a:t>
            </a:r>
            <a:endParaRPr lang="x-none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049222B-3AD1-41D3-BE6E-C98CB3EC1ED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</p:spPr>
        <p:txBody>
          <a:bodyPr vert="horz" rtlCol="0" anchor="ctr">
            <a:spAutoFit/>
          </a:bodyPr>
          <a:lstStyle/>
          <a:p>
            <a:r>
              <a:rPr 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Text\Image\Formula are allowed and all the content should be placed in this area</a:t>
            </a:r>
            <a:endParaRPr lang="x-none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944CD3-9C1E-4B21-992D-03FD5A8F9AC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2827000" y="1270000"/>
            <a:ext cx="3332480" cy="224676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Combining the two operations into one will make it more reusable … but there is a trade-off … we will lose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freedom to evolve each of them separately</a:t>
            </a:r>
            <a:endParaRPr kumimoji="0" lang="x-none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90AA694-09E5-4990-9A16-B46922ADF54C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3" name="RemarkBack">
              <a:extLst>
                <a:ext uri="{FF2B5EF4-FFF2-40B4-BE49-F238E27FC236}">
                  <a16:creationId xmlns:a16="http://schemas.microsoft.com/office/drawing/2014/main" id="{332DEB66-D542-4028-BB49-B85DE78061B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4" name="RemarkBlock">
              <a:extLst>
                <a:ext uri="{FF2B5EF4-FFF2-40B4-BE49-F238E27FC236}">
                  <a16:creationId xmlns:a16="http://schemas.microsoft.com/office/drawing/2014/main" id="{140064AC-D5DC-4E95-B16D-99FADE975D8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5" name="RemarkTitleText">
              <a:extLst>
                <a:ext uri="{FF2B5EF4-FFF2-40B4-BE49-F238E27FC236}">
                  <a16:creationId xmlns:a16="http://schemas.microsoft.com/office/drawing/2014/main" id="{CAE75795-DBB8-41C3-867E-6F4034F6599A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AU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Remark</a:t>
              </a:r>
              <a:endParaRPr lang="x-none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7E5C6A4-1572-4B56-A9D6-691BACC63B8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4EED781F-8557-4BD2-87C9-F63FD0D107D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2E1AF265-D709-4229-A285-23BF75AED3A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929C832-73A7-4657-B949-A3E104C7D52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AU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Multiple Choice(single)</a:t>
              </a:r>
              <a:endParaRPr lang="x-none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1381AAA6-0292-4F17-8A75-716E47A8529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3022918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AU" sz="14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Points: 1</a:t>
              </a:r>
              <a:endParaRPr lang="x-none" sz="14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B473609-DD3E-4FBC-A682-A3F65BE56C0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33347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F2C2-6634-43A6-B206-E43E9B11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Apply service-orientation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4BED3-A29F-40F0-8106-BC0BD4C55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Revisit reusability, autonomy, statelessness, discoverability</a:t>
            </a:r>
          </a:p>
          <a:p>
            <a:r>
              <a:rPr lang="en-GB" dirty="0">
                <a:solidFill>
                  <a:srgbClr val="00B050"/>
                </a:solidFill>
              </a:rPr>
              <a:t>Reuse potential - the two operations </a:t>
            </a:r>
            <a:r>
              <a:rPr lang="en-US" dirty="0" err="1">
                <a:solidFill>
                  <a:srgbClr val="00B050"/>
                </a:solidFill>
              </a:rPr>
              <a:t>TransformToNative</a:t>
            </a:r>
            <a:r>
              <a:rPr lang="en-US" dirty="0">
                <a:solidFill>
                  <a:srgbClr val="00B050"/>
                </a:solidFill>
              </a:rPr>
              <a:t> and </a:t>
            </a:r>
            <a:r>
              <a:rPr lang="en-US" dirty="0" err="1">
                <a:solidFill>
                  <a:srgbClr val="00B050"/>
                </a:solidFill>
              </a:rPr>
              <a:t>TransformToXML</a:t>
            </a:r>
            <a:r>
              <a:rPr lang="en-US" dirty="0">
                <a:solidFill>
                  <a:srgbClr val="00B050"/>
                </a:solidFill>
              </a:rPr>
              <a:t> are </a:t>
            </a:r>
            <a:r>
              <a:rPr lang="en-GB" dirty="0">
                <a:solidFill>
                  <a:srgbClr val="00B050"/>
                </a:solidFill>
              </a:rPr>
              <a:t>discussed to be combined into one generic operation. But </a:t>
            </a:r>
            <a:r>
              <a:rPr lang="en-GB" dirty="0" err="1">
                <a:solidFill>
                  <a:srgbClr val="00B050"/>
                </a:solidFill>
              </a:rPr>
              <a:t>RailCo</a:t>
            </a:r>
            <a:r>
              <a:rPr lang="en-GB" dirty="0">
                <a:solidFill>
                  <a:srgbClr val="00B050"/>
                </a:solidFill>
              </a:rPr>
              <a:t> decides to keep them both for the descriptive nature of the operations and freedom to evolve each of them separately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8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F2C2-6634-43A6-B206-E43E9B11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Apply service-orientation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4BED3-A29F-40F0-8106-BC0BD4C55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Revisit reusability, autonomy, statelessness, discoverability</a:t>
            </a:r>
          </a:p>
          <a:p>
            <a:r>
              <a:rPr lang="en-GB" dirty="0">
                <a:solidFill>
                  <a:srgbClr val="00B050"/>
                </a:solidFill>
              </a:rPr>
              <a:t>Reuse potential - the two operations </a:t>
            </a:r>
            <a:r>
              <a:rPr lang="en-US" dirty="0" err="1">
                <a:solidFill>
                  <a:srgbClr val="00B050"/>
                </a:solidFill>
              </a:rPr>
              <a:t>TransformToNative</a:t>
            </a:r>
            <a:r>
              <a:rPr lang="en-US" dirty="0">
                <a:solidFill>
                  <a:srgbClr val="00B050"/>
                </a:solidFill>
              </a:rPr>
              <a:t> and </a:t>
            </a:r>
            <a:r>
              <a:rPr lang="en-US" dirty="0" err="1">
                <a:solidFill>
                  <a:srgbClr val="00B050"/>
                </a:solidFill>
              </a:rPr>
              <a:t>TransformToXML</a:t>
            </a:r>
            <a:r>
              <a:rPr lang="en-US" dirty="0">
                <a:solidFill>
                  <a:srgbClr val="00B050"/>
                </a:solidFill>
              </a:rPr>
              <a:t> are </a:t>
            </a:r>
            <a:r>
              <a:rPr lang="en-GB" dirty="0">
                <a:solidFill>
                  <a:srgbClr val="00B050"/>
                </a:solidFill>
              </a:rPr>
              <a:t>discussed to be combined into one generic operation. But </a:t>
            </a:r>
            <a:r>
              <a:rPr lang="en-GB" dirty="0" err="1">
                <a:solidFill>
                  <a:srgbClr val="00B050"/>
                </a:solidFill>
              </a:rPr>
              <a:t>RailCo</a:t>
            </a:r>
            <a:r>
              <a:rPr lang="en-GB" dirty="0">
                <a:solidFill>
                  <a:srgbClr val="00B050"/>
                </a:solidFill>
              </a:rPr>
              <a:t> decides to keep them both for the descriptive nature of the operations and freedom to evolve each of them separately</a:t>
            </a:r>
          </a:p>
          <a:p>
            <a:r>
              <a:rPr lang="en-GB" dirty="0">
                <a:solidFill>
                  <a:srgbClr val="00B050"/>
                </a:solidFill>
              </a:rPr>
              <a:t>Autonomy and statelessness - no problem as the logic required to carry out the transformation is contained within the particular underlying application </a:t>
            </a:r>
            <a:r>
              <a:rPr lang="en-US" dirty="0">
                <a:solidFill>
                  <a:srgbClr val="00B050"/>
                </a:solidFill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29441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"WSDL first" Service Design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we can develop a service, we need to have defined the interface of that service - "WSDL first" </a:t>
            </a:r>
          </a:p>
          <a:p>
            <a:r>
              <a:rPr lang="en-GB" dirty="0"/>
              <a:t>Defining the service interface prior to development is important to establishing a highly standardized service-oriented architecture and required to realize a number of the characteristics we identified as being part of contemporary SOA</a:t>
            </a:r>
          </a:p>
        </p:txBody>
      </p:sp>
    </p:spTree>
    <p:extLst>
      <p:ext uri="{BB962C8B-B14F-4D97-AF65-F5344CB8AC3E}">
        <p14:creationId xmlns:p14="http://schemas.microsoft.com/office/powerpoint/2010/main" val="21298811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F2C2-6634-43A6-B206-E43E9B11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Apply service-orientation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4BED3-A29F-40F0-8106-BC0BD4C55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Revisit reusability, autonomy, statelessness, discoverability</a:t>
            </a:r>
          </a:p>
          <a:p>
            <a:r>
              <a:rPr lang="en-GB" dirty="0">
                <a:solidFill>
                  <a:srgbClr val="00B050"/>
                </a:solidFill>
              </a:rPr>
              <a:t>Reuse potential -  the two operations </a:t>
            </a:r>
            <a:r>
              <a:rPr lang="en-US" dirty="0" err="1">
                <a:solidFill>
                  <a:srgbClr val="00B050"/>
                </a:solidFill>
              </a:rPr>
              <a:t>TransformToNative</a:t>
            </a:r>
            <a:r>
              <a:rPr lang="en-US" dirty="0">
                <a:solidFill>
                  <a:srgbClr val="00B050"/>
                </a:solidFill>
              </a:rPr>
              <a:t> and </a:t>
            </a:r>
            <a:r>
              <a:rPr lang="en-US" dirty="0" err="1">
                <a:solidFill>
                  <a:srgbClr val="00B050"/>
                </a:solidFill>
              </a:rPr>
              <a:t>TransformToXML</a:t>
            </a:r>
            <a:r>
              <a:rPr lang="en-US" dirty="0">
                <a:solidFill>
                  <a:srgbClr val="00B050"/>
                </a:solidFill>
              </a:rPr>
              <a:t> are </a:t>
            </a:r>
            <a:r>
              <a:rPr lang="en-GB" dirty="0">
                <a:solidFill>
                  <a:srgbClr val="00B050"/>
                </a:solidFill>
              </a:rPr>
              <a:t>discussed to be combined into one generic operation. But </a:t>
            </a:r>
            <a:r>
              <a:rPr lang="en-GB" dirty="0" err="1">
                <a:solidFill>
                  <a:srgbClr val="00B050"/>
                </a:solidFill>
              </a:rPr>
              <a:t>RailCo</a:t>
            </a:r>
            <a:r>
              <a:rPr lang="en-GB" dirty="0">
                <a:solidFill>
                  <a:srgbClr val="00B050"/>
                </a:solidFill>
              </a:rPr>
              <a:t> decides to keep them both for the descriptive nature of the operations and freedom to evolve each of them separately</a:t>
            </a:r>
          </a:p>
          <a:p>
            <a:r>
              <a:rPr lang="en-GB" dirty="0">
                <a:solidFill>
                  <a:srgbClr val="00B050"/>
                </a:solidFill>
              </a:rPr>
              <a:t>Autonomy and statelessness - no problem as the logic required to carry out the transformation is contained within the particular underlying application </a:t>
            </a:r>
            <a:r>
              <a:rPr lang="en-US" dirty="0">
                <a:solidFill>
                  <a:srgbClr val="00B050"/>
                </a:solidFill>
              </a:rPr>
              <a:t>logic</a:t>
            </a:r>
          </a:p>
          <a:p>
            <a:r>
              <a:rPr lang="en-GB" dirty="0">
                <a:solidFill>
                  <a:srgbClr val="00B050"/>
                </a:solidFill>
              </a:rPr>
              <a:t>Discoverability - metadata are added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0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382B1-3FE0-47C7-A2B0-2B60C8A0E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42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B050"/>
                </a:solidFill>
              </a:rPr>
              <a:t>Service definition is outfitted with additional metadata documentation </a:t>
            </a:r>
            <a:r>
              <a:rPr lang="en-US" sz="3600" dirty="0"/>
              <a:t>(check chapter 15.5 for service design guidelines)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873C3-D9AB-4768-9CEB-D8622445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492" y="205359"/>
            <a:ext cx="6980508" cy="628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76AF9B-2998-470D-A2D3-1A6FAE53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Service-oriented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0C3AF-FE9B-479F-8FC0-7518ECEC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3" y="1"/>
            <a:ext cx="5715390" cy="676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10392739" y="4855939"/>
            <a:ext cx="1071716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75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43353-C1C6-420A-A99F-6DD206A7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5: Standardize service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7A08-704E-4B92-A666-2E5BF52BF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Apply appropriately any existing design standards and guidelines.</a:t>
            </a:r>
          </a:p>
          <a:p>
            <a:pPr lvl="1"/>
            <a:r>
              <a:rPr lang="en-GB" sz="3200" dirty="0"/>
              <a:t>E.g. naming convention: Names should be generic for high reuse potential and clearly communicate the processing context (</a:t>
            </a:r>
            <a:r>
              <a:rPr lang="en-GB" sz="3200" dirty="0" err="1"/>
              <a:t>verb+noun</a:t>
            </a:r>
            <a:r>
              <a:rPr lang="en-GB" sz="3200" dirty="0"/>
              <a:t> or </a:t>
            </a:r>
            <a:r>
              <a:rPr lang="en-US" sz="3200" dirty="0"/>
              <a:t>noun).</a:t>
            </a:r>
          </a:p>
          <a:p>
            <a:r>
              <a:rPr lang="en-US" sz="3600" dirty="0"/>
              <a:t> Consider quality of service design, e.g. extensibility.</a:t>
            </a:r>
          </a:p>
        </p:txBody>
      </p:sp>
    </p:spTree>
    <p:extLst>
      <p:ext uri="{BB962C8B-B14F-4D97-AF65-F5344CB8AC3E}">
        <p14:creationId xmlns:p14="http://schemas.microsoft.com/office/powerpoint/2010/main" val="10672509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38A1-FE49-4F6D-8714-8EF12D36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5: Standardize service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382B1-3FE0-47C7-A2B0-2B60C8A0E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9787" cy="4351338"/>
          </a:xfrm>
        </p:spPr>
        <p:txBody>
          <a:bodyPr>
            <a:normAutofit/>
          </a:bodyPr>
          <a:lstStyle/>
          <a:p>
            <a:r>
              <a:rPr lang="en-GB" sz="3200" dirty="0" err="1">
                <a:solidFill>
                  <a:srgbClr val="00B050"/>
                </a:solidFill>
              </a:rPr>
              <a:t>RailCo</a:t>
            </a:r>
            <a:r>
              <a:rPr lang="en-GB" sz="3200" dirty="0">
                <a:solidFill>
                  <a:srgbClr val="00B050"/>
                </a:solidFill>
              </a:rPr>
              <a:t> thinks service and operation names are already appropriate. However, the names are changed for future extensibility. The service becomes a transformation utility that can be extended in the future to offer other transformation related features (not only for use by an accounting </a:t>
            </a:r>
            <a:r>
              <a:rPr lang="en-US" sz="3200" dirty="0">
                <a:solidFill>
                  <a:srgbClr val="00B050"/>
                </a:solidFill>
              </a:rPr>
              <a:t>system).</a:t>
            </a:r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A6408-2670-4D55-ACA3-A00617709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974" y="2949196"/>
            <a:ext cx="3919338" cy="3839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A504E-70D2-433F-8FBA-D58CACB91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057" y="176391"/>
            <a:ext cx="2468752" cy="23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2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759A2A-09B4-405B-9249-47748089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21719" cy="669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9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08D38F-52EC-40F2-A4B5-B0FA91D9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402" y="71284"/>
            <a:ext cx="7757598" cy="671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4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76AF9B-2998-470D-A2D3-1A6FAE53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Service-oriented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0C3AF-FE9B-479F-8FC0-7518ECEC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3" y="1"/>
            <a:ext cx="5715390" cy="676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10392740" y="6012853"/>
            <a:ext cx="1071716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893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4536-25CC-4069-AE0B-1C56E3D6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6: Add speculative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2606F-7CAF-4124-904A-25DC9DFB7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Perform speculative analysis as to what other processing falls within </a:t>
            </a:r>
            <a:r>
              <a:rPr lang="en-US" sz="3600" dirty="0"/>
              <a:t>the service context</a:t>
            </a:r>
          </a:p>
          <a:p>
            <a:r>
              <a:rPr lang="en-US" sz="3600" dirty="0"/>
              <a:t>Repeat steps 1-5</a:t>
            </a:r>
          </a:p>
        </p:txBody>
      </p:sp>
    </p:spTree>
    <p:extLst>
      <p:ext uri="{BB962C8B-B14F-4D97-AF65-F5344CB8AC3E}">
        <p14:creationId xmlns:p14="http://schemas.microsoft.com/office/powerpoint/2010/main" val="15973050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4536-25CC-4069-AE0B-1C56E3D6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6: Add speculative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2606F-7CAF-4124-904A-25DC9DFB7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Perform speculative analysis as to what other processing falls within </a:t>
            </a:r>
            <a:r>
              <a:rPr lang="en-US" sz="3600" dirty="0"/>
              <a:t>the service context.</a:t>
            </a:r>
          </a:p>
          <a:p>
            <a:r>
              <a:rPr lang="en-US" sz="3600" dirty="0"/>
              <a:t>Repeat steps 1-5.</a:t>
            </a:r>
          </a:p>
          <a:p>
            <a:r>
              <a:rPr lang="en-GB" sz="3600" dirty="0" err="1">
                <a:solidFill>
                  <a:srgbClr val="00B050"/>
                </a:solidFill>
              </a:rPr>
              <a:t>RailCo</a:t>
            </a:r>
            <a:r>
              <a:rPr lang="en-GB" sz="3600" dirty="0">
                <a:solidFill>
                  <a:srgbClr val="00B050"/>
                </a:solidFill>
              </a:rPr>
              <a:t> cannot afford any extension at this time. But the design of Transform service already </a:t>
            </a:r>
            <a:r>
              <a:rPr lang="en-US" sz="3600" dirty="0">
                <a:solidFill>
                  <a:srgbClr val="00B050"/>
                </a:solidFill>
              </a:rPr>
              <a:t>gives future reusability opportunity.</a:t>
            </a:r>
          </a:p>
        </p:txBody>
      </p:sp>
    </p:spTree>
    <p:extLst>
      <p:ext uri="{BB962C8B-B14F-4D97-AF65-F5344CB8AC3E}">
        <p14:creationId xmlns:p14="http://schemas.microsoft.com/office/powerpoint/2010/main" val="92727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7867D6-5F34-4C51-BD70-F704C8D4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should participate in this step?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1D881BF-078A-4F96-AC6D-82D5A97DD4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E40596-4834-4C80-9EBE-2516EAA5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06" y="2060446"/>
            <a:ext cx="6260800" cy="3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AA3DFA-5FC3-4158-9D71-8A6928D6FFC7}"/>
              </a:ext>
            </a:extLst>
          </p:cNvPr>
          <p:cNvSpPr/>
          <p:nvPr/>
        </p:nvSpPr>
        <p:spPr>
          <a:xfrm>
            <a:off x="5781367" y="4314760"/>
            <a:ext cx="1435511" cy="894021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8" y="365125"/>
            <a:ext cx="8146775" cy="1325563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From service candidates to refined service candidates during service analysis </a:t>
            </a:r>
          </a:p>
        </p:txBody>
      </p:sp>
      <p:pic>
        <p:nvPicPr>
          <p:cNvPr id="10242" name="Picture 2" descr="https://flylib.com/books/2/365/1/html/2/images/0131858580/graphics/12fig0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00" y="1137038"/>
            <a:ext cx="3860297" cy="572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flylib.com/books/2/365/1/html/2/images/0131858580/graphics/12fig0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3" y="2417197"/>
            <a:ext cx="4430828" cy="437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箭头 3"/>
          <p:cNvSpPr/>
          <p:nvPr/>
        </p:nvSpPr>
        <p:spPr>
          <a:xfrm>
            <a:off x="5430741" y="3474866"/>
            <a:ext cx="1443162" cy="6796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FF9FB52-652F-4CBA-8445-405AEE2E389F}"/>
              </a:ext>
            </a:extLst>
          </p:cNvPr>
          <p:cNvSpPr/>
          <p:nvPr/>
        </p:nvSpPr>
        <p:spPr>
          <a:xfrm>
            <a:off x="9666671" y="3023484"/>
            <a:ext cx="1936143" cy="1948070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3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refinements during service design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5DBDB55-3A35-4CE6-AB20-FB4C97FC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727" y="2401134"/>
            <a:ext cx="2686584" cy="2631813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1CA2DE3-59D5-44E6-86CF-16108865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480" y="2401134"/>
            <a:ext cx="2720032" cy="2631814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87437EB5-195C-4903-82DB-705B7C09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00" y="2401135"/>
            <a:ext cx="2622236" cy="2604340"/>
          </a:xfrm>
          <a:prstGeom prst="rect">
            <a:avLst/>
          </a:prstGeom>
        </p:spPr>
      </p:pic>
      <p:sp>
        <p:nvSpPr>
          <p:cNvPr id="10" name="右箭头 6">
            <a:extLst>
              <a:ext uri="{FF2B5EF4-FFF2-40B4-BE49-F238E27FC236}">
                <a16:creationId xmlns:a16="http://schemas.microsoft.com/office/drawing/2014/main" id="{70D9B71C-E067-4003-8C19-8B348A0F32B6}"/>
              </a:ext>
            </a:extLst>
          </p:cNvPr>
          <p:cNvSpPr/>
          <p:nvPr/>
        </p:nvSpPr>
        <p:spPr>
          <a:xfrm>
            <a:off x="3208983" y="3321604"/>
            <a:ext cx="1443162" cy="6796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右箭头 6">
            <a:extLst>
              <a:ext uri="{FF2B5EF4-FFF2-40B4-BE49-F238E27FC236}">
                <a16:creationId xmlns:a16="http://schemas.microsoft.com/office/drawing/2014/main" id="{4A0AB624-D068-427C-94E4-8D208CD36511}"/>
              </a:ext>
            </a:extLst>
          </p:cNvPr>
          <p:cNvSpPr/>
          <p:nvPr/>
        </p:nvSpPr>
        <p:spPr>
          <a:xfrm>
            <a:off x="7722038" y="3363460"/>
            <a:ext cx="1443162" cy="6796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3552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09FA-CE5C-45BC-B925-953BE6C5B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2A81C-BB37-4A60-9416-8AC34D17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this phase, we got our abstract part of WSDL, we still need to design a full WSDL</a:t>
            </a:r>
          </a:p>
        </p:txBody>
      </p:sp>
    </p:spTree>
    <p:extLst>
      <p:ext uri="{BB962C8B-B14F-4D97-AF65-F5344CB8AC3E}">
        <p14:creationId xmlns:p14="http://schemas.microsoft.com/office/powerpoint/2010/main" val="1443424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69AF6E-CD73-4EE9-A703-FCA7D6204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" b="-3"/>
          <a:stretch/>
        </p:blipFill>
        <p:spPr>
          <a:xfrm>
            <a:off x="25644" y="365125"/>
            <a:ext cx="6291289" cy="5712421"/>
          </a:xfrm>
          <a:prstGeom prst="rect">
            <a:avLst/>
          </a:prstGeom>
          <a:effectLst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C60CE6-BE65-4623-9B16-67F1CF32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469" y="1424932"/>
            <a:ext cx="5985001" cy="4176334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08C79D7-1380-4F9A-8F03-FCDBACA3C41D}"/>
              </a:ext>
            </a:extLst>
          </p:cNvPr>
          <p:cNvSpPr/>
          <p:nvPr/>
        </p:nvSpPr>
        <p:spPr>
          <a:xfrm>
            <a:off x="195209" y="0"/>
            <a:ext cx="11996791" cy="3920719"/>
          </a:xfrm>
          <a:prstGeom prst="round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8801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09FA-CE5C-45BC-B925-953BE6C5B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2A81C-BB37-4A60-9416-8AC34D17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happens after service design, what is the next step in SOA delivery lifecycle?</a:t>
            </a:r>
          </a:p>
        </p:txBody>
      </p:sp>
    </p:spTree>
    <p:extLst>
      <p:ext uri="{BB962C8B-B14F-4D97-AF65-F5344CB8AC3E}">
        <p14:creationId xmlns:p14="http://schemas.microsoft.com/office/powerpoint/2010/main" val="50576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0A0FB-6799-4996-AE70-B7D6F464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4EFED-3558-4FFB-B0B1-86038A134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Actual construction phase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B1E40596-4834-4C80-9EBE-2516EAA5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69" y="3649649"/>
            <a:ext cx="4454235" cy="276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6AA3DFA-5FC3-4158-9D71-8A6928D6FFC7}"/>
              </a:ext>
            </a:extLst>
          </p:cNvPr>
          <p:cNvSpPr/>
          <p:nvPr/>
        </p:nvSpPr>
        <p:spPr>
          <a:xfrm>
            <a:off x="9238156" y="4142630"/>
            <a:ext cx="1062760" cy="668592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397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0A0FB-6799-4996-AE70-B7D6F464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4EFED-3558-4FFB-B0B1-86038A134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Actual construction phase</a:t>
            </a:r>
          </a:p>
          <a:p>
            <a:r>
              <a:rPr lang="en-US" sz="3600" dirty="0"/>
              <a:t>The choice of programming language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B1E40596-4834-4C80-9EBE-2516EAA5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69" y="3649649"/>
            <a:ext cx="4454235" cy="276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6AA3DFA-5FC3-4158-9D71-8A6928D6FFC7}"/>
              </a:ext>
            </a:extLst>
          </p:cNvPr>
          <p:cNvSpPr/>
          <p:nvPr/>
        </p:nvSpPr>
        <p:spPr>
          <a:xfrm>
            <a:off x="9238156" y="4142630"/>
            <a:ext cx="1062760" cy="668592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8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0A0FB-6799-4996-AE70-B7D6F464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4EFED-3558-4FFB-B0B1-86038A134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Actual construction phase</a:t>
            </a:r>
          </a:p>
          <a:p>
            <a:r>
              <a:rPr lang="en-US" sz="3600" dirty="0"/>
              <a:t>The choice of programming language</a:t>
            </a:r>
          </a:p>
          <a:p>
            <a:r>
              <a:rPr lang="en-US" sz="3600" dirty="0"/>
              <a:t>The choice of development environment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B1E40596-4834-4C80-9EBE-2516EAA5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69" y="3649649"/>
            <a:ext cx="4454235" cy="276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6AA3DFA-5FC3-4158-9D71-8A6928D6FFC7}"/>
              </a:ext>
            </a:extLst>
          </p:cNvPr>
          <p:cNvSpPr/>
          <p:nvPr/>
        </p:nvSpPr>
        <p:spPr>
          <a:xfrm>
            <a:off x="9238156" y="4142630"/>
            <a:ext cx="1062760" cy="668592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3F6E90-DF9B-4B9C-8104-71A803B2601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are some examples of service development technologies?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384F4DA-CF74-45A4-8394-51A4B3BCF89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AU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Answer</a:t>
            </a:r>
            <a:endParaRPr lang="x-none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A658A9-19A0-4E2A-B234-D06CED77F7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Open Question is only supported on Version 2.0 or newer.</a:t>
            </a:r>
            <a:endParaRPr lang="x-none" sz="16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56A42C-BA37-4415-ADBB-D4531360768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D5A5C247-5D6C-4A6D-B552-821B605C2E2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17C539AD-EB05-43B4-AF1E-B6B6842485F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67119FC5-2788-42B4-B4FE-B1F3FD2CEFF7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AU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Open Question</a:t>
              </a:r>
              <a:endParaRPr lang="x-none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6FCF24F3-195B-4EF7-8EC3-E3E38F2F4CF0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1736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AU" sz="14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Points: 10</a:t>
              </a:r>
              <a:endParaRPr lang="x-none" sz="14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400466E-7A6C-422F-8554-AED0CD0AD7D3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6522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7867D6-5F34-4C51-BD70-F704C8D4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1D881BF-078A-4F96-AC6D-82D5A97DD4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E40596-4834-4C80-9EBE-2516EAA5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85" y="1296955"/>
            <a:ext cx="8910434" cy="552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3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3A95618-2143-4F51-A40E-CFFBB659204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kind of expertise is required to define the above documents?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B37DEEB-D194-4C32-843A-30214077CBF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AU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Answer</a:t>
            </a:r>
            <a:endParaRPr lang="x-none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321AF6-F7A2-4F85-BADB-609F6164A14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Open Question is only supported on Version 2.0 or newer.</a:t>
            </a:r>
            <a:endParaRPr lang="x-none" sz="16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746F303-5F9E-43DD-BEB8-DE98EE3AD54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A0B911D7-1C9B-491B-A5DE-1CC5685ED60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847B4300-EA34-424F-A2FE-E9EF7C276FD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B83A3397-6C12-4FD2-91EB-B813A0B02E5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AU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Open Question</a:t>
              </a:r>
              <a:endParaRPr lang="x-none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305D48FF-9B58-42D4-87FB-236FE51AED5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1736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AU" sz="14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Points: 10</a:t>
              </a:r>
              <a:endParaRPr lang="x-none" sz="14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8C7513B-F3D0-4884-A0ED-23B2E20346E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10799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4690-0238-4357-AA54-2B3849EF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62419-4886-48AB-A347-8BCBD8278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SOA lifecycle and SOA delivery strategies</a:t>
            </a:r>
          </a:p>
          <a:p>
            <a:r>
              <a:rPr lang="en-US" sz="3600" dirty="0"/>
              <a:t>How to conduct service-oriented analysis</a:t>
            </a:r>
          </a:p>
          <a:p>
            <a:r>
              <a:rPr lang="en-US" sz="3600" dirty="0"/>
              <a:t>How to design services</a:t>
            </a:r>
          </a:p>
        </p:txBody>
      </p:sp>
    </p:spTree>
    <p:extLst>
      <p:ext uri="{BB962C8B-B14F-4D97-AF65-F5344CB8AC3E}">
        <p14:creationId xmlns:p14="http://schemas.microsoft.com/office/powerpoint/2010/main" val="216761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olling"/>
  <p:tag name="RAINPROBLEM" val="Polling"/>
  <p:tag name="ANONYMOUSPOLLING" val="False"/>
  <p:tag name="PROBLEMSCORE" val="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Polli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Experts from different domains participate in these two phases&#10;&#10;service oriented analysis: experts with business expertise participate in making decisions; decisions are made to fulfill business requirements;&#10;&#10;service oriented design: experts who understand the enterprise technical environments make sure that the design meets technical requirements"/>
  <p:tag name="PROBLEMVOICEALLOWED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HASREMARK" val="True"/>
  <p:tag name="PROBLEMREMARK" val="Combining the two operations into one will make it more reusable … but there is a trade-off … we will lose freedom to evolve each of them separately"/>
  <p:tag name="RAINPROBLEMTYPE" val="Polling"/>
  <p:tag name="RAINPROBLEM" val="Polling"/>
  <p:tag name="ANONYMOUSPOLLING" val="False"/>
  <p:tag name="PROBLEMSCORE" val="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Pollin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Combining the two operations into one will make it more reusable … but there is a trade-off … we will lose freedom to evolve each of them separately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7358</TotalTime>
  <Words>2418</Words>
  <Application>Microsoft Office PowerPoint</Application>
  <PresentationFormat>宽屏</PresentationFormat>
  <Paragraphs>271</Paragraphs>
  <Slides>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96" baseType="lpstr">
      <vt:lpstr>Microsoft Yahei</vt:lpstr>
      <vt:lpstr>Arial</vt:lpstr>
      <vt:lpstr>Calibri</vt:lpstr>
      <vt:lpstr>Calibri Light</vt:lpstr>
      <vt:lpstr>Times New Roman</vt:lpstr>
      <vt:lpstr>Office Theme</vt:lpstr>
      <vt:lpstr>COMP3017 Service Computing</vt:lpstr>
      <vt:lpstr>Module Six: Service Engineering</vt:lpstr>
      <vt:lpstr>SOA delivery lifecycle </vt:lpstr>
      <vt:lpstr>Service-oriented design</vt:lpstr>
      <vt:lpstr>Analysis in this process</vt:lpstr>
      <vt:lpstr>Objectives of service-oriented design</vt:lpstr>
      <vt:lpstr>"WSDL first" Service Design</vt:lpstr>
      <vt:lpstr>Who should participate in this step?</vt:lpstr>
      <vt:lpstr>PowerPoint 演示文稿</vt:lpstr>
      <vt:lpstr>Who should participate in this step?</vt:lpstr>
      <vt:lpstr>Who should participate in this step?</vt:lpstr>
      <vt:lpstr>Service-oriented design</vt:lpstr>
      <vt:lpstr>Design application services</vt:lpstr>
      <vt:lpstr>The design of the Transform application service candidate</vt:lpstr>
      <vt:lpstr>Recall RailCo’s service candidates</vt:lpstr>
      <vt:lpstr>PowerPoint 演示文稿</vt:lpstr>
      <vt:lpstr>Recall RailCo’s service candidates</vt:lpstr>
      <vt:lpstr>PowerPoint 演示文稿</vt:lpstr>
      <vt:lpstr>Transform Service</vt:lpstr>
      <vt:lpstr>Transform Service</vt:lpstr>
      <vt:lpstr>Service Design - Transform Service </vt:lpstr>
      <vt:lpstr>PowerPoint 演示文稿</vt:lpstr>
      <vt:lpstr>Service-oriented design</vt:lpstr>
      <vt:lpstr>Step 1: Review existing services</vt:lpstr>
      <vt:lpstr>Step 1: Review existing services</vt:lpstr>
      <vt:lpstr>Step 1: Review existing services</vt:lpstr>
      <vt:lpstr>Service-oriented design</vt:lpstr>
      <vt:lpstr>Step 2: Confirm context</vt:lpstr>
      <vt:lpstr>Discussion</vt:lpstr>
      <vt:lpstr>What expertise is required?</vt:lpstr>
      <vt:lpstr>Step 2: Confirm context</vt:lpstr>
      <vt:lpstr>Service-oriented design</vt:lpstr>
      <vt:lpstr>Step 3: Derive an initial service interface</vt:lpstr>
      <vt:lpstr>Step 3: Derive an initial service interface</vt:lpstr>
      <vt:lpstr>PowerPoint 演示文稿</vt:lpstr>
      <vt:lpstr>PowerPoint 演示文稿</vt:lpstr>
      <vt:lpstr>PowerPoint 演示文稿</vt:lpstr>
      <vt:lpstr>Service Description</vt:lpstr>
      <vt:lpstr>What is WSDL</vt:lpstr>
      <vt:lpstr>WSDL</vt:lpstr>
      <vt:lpstr>WSDL Specification major Elements</vt:lpstr>
      <vt:lpstr>PowerPoint 演示文稿</vt:lpstr>
      <vt:lpstr>Step 3: Derive an initial service interface</vt:lpstr>
      <vt:lpstr>Step 3: Derive an initial service interface</vt:lpstr>
      <vt:lpstr>Activity</vt:lpstr>
      <vt:lpstr>PowerPoint 演示文稿</vt:lpstr>
      <vt:lpstr>Confirm that each operation candidate is suitably reusable and its granularity is appropriate</vt:lpstr>
      <vt:lpstr>Define definition of messages the service is to process (i.e. WSDL &lt;types&gt; area) using XML schema</vt:lpstr>
      <vt:lpstr>PowerPoint 演示文稿</vt:lpstr>
      <vt:lpstr>Activity</vt:lpstr>
      <vt:lpstr>Discussion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Define WSDL &lt;message&gt; with &lt;part&gt;</vt:lpstr>
      <vt:lpstr>Define WSDL &lt;message&gt; with &lt;part&gt;</vt:lpstr>
      <vt:lpstr>Establish a set of operation names and define WSDL &lt;portType&gt; with &lt;operation&gt;</vt:lpstr>
      <vt:lpstr>Establish a set of operation names and define WSDL &lt;portType&gt; with &lt;operation&gt;</vt:lpstr>
      <vt:lpstr>Service-oriented design</vt:lpstr>
      <vt:lpstr>Step 4: Apply service-orientation</vt:lpstr>
      <vt:lpstr>Discussion</vt:lpstr>
      <vt:lpstr>PowerPoint 演示文稿</vt:lpstr>
      <vt:lpstr>Activity</vt:lpstr>
      <vt:lpstr>PowerPoint 演示文稿</vt:lpstr>
      <vt:lpstr>PowerPoint 演示文稿</vt:lpstr>
      <vt:lpstr>Step 4: Apply service-orientation</vt:lpstr>
      <vt:lpstr>Step 4: Apply service-orientation</vt:lpstr>
      <vt:lpstr>Step 4: Apply service-orientation</vt:lpstr>
      <vt:lpstr>PowerPoint 演示文稿</vt:lpstr>
      <vt:lpstr>Service-oriented design</vt:lpstr>
      <vt:lpstr>Step 5: Standardize service interface</vt:lpstr>
      <vt:lpstr>Step 5: Standardize service interface</vt:lpstr>
      <vt:lpstr>PowerPoint 演示文稿</vt:lpstr>
      <vt:lpstr>PowerPoint 演示文稿</vt:lpstr>
      <vt:lpstr>Service-oriented design</vt:lpstr>
      <vt:lpstr>Step 6: Add speculative features</vt:lpstr>
      <vt:lpstr>Step 6: Add speculative features</vt:lpstr>
      <vt:lpstr>From service candidates to refined service candidates during service analysis </vt:lpstr>
      <vt:lpstr>Further refinements during service design</vt:lpstr>
      <vt:lpstr>Service design</vt:lpstr>
      <vt:lpstr>PowerPoint 演示文稿</vt:lpstr>
      <vt:lpstr>Service design</vt:lpstr>
      <vt:lpstr>Service development</vt:lpstr>
      <vt:lpstr>Service development</vt:lpstr>
      <vt:lpstr>Service development</vt:lpstr>
      <vt:lpstr>PowerPoint 演示文稿</vt:lpstr>
      <vt:lpstr>Summary</vt:lpstr>
      <vt:lpstr>Module 6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COMP3017_Spring2023_Module 6_part 3</dc:title>
  <dc:creator>Joanna Siebert</dc:creator>
  <cp:lastModifiedBy>刘玄昊</cp:lastModifiedBy>
  <cp:revision>482</cp:revision>
  <cp:lastPrinted>2023-02-18T04:32:49Z</cp:lastPrinted>
  <dcterms:created xsi:type="dcterms:W3CDTF">2020-03-15T08:11:10Z</dcterms:created>
  <dcterms:modified xsi:type="dcterms:W3CDTF">2023-04-22T14:06:25Z</dcterms:modified>
</cp:coreProperties>
</file>